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4" r:id="rId1"/>
    <p:sldMasterId id="2147483706" r:id="rId2"/>
  </p:sldMasterIdLst>
  <p:notesMasterIdLst>
    <p:notesMasterId r:id="rId54"/>
  </p:notesMasterIdLst>
  <p:sldIdLst>
    <p:sldId id="281" r:id="rId3"/>
    <p:sldId id="256" r:id="rId4"/>
    <p:sldId id="261" r:id="rId5"/>
    <p:sldId id="507" r:id="rId6"/>
    <p:sldId id="483" r:id="rId7"/>
    <p:sldId id="426" r:id="rId8"/>
    <p:sldId id="427" r:id="rId9"/>
    <p:sldId id="422" r:id="rId10"/>
    <p:sldId id="484" r:id="rId11"/>
    <p:sldId id="420" r:id="rId12"/>
    <p:sldId id="423" r:id="rId13"/>
    <p:sldId id="424" r:id="rId14"/>
    <p:sldId id="425" r:id="rId15"/>
    <p:sldId id="485" r:id="rId16"/>
    <p:sldId id="433" r:id="rId17"/>
    <p:sldId id="434" r:id="rId18"/>
    <p:sldId id="435" r:id="rId19"/>
    <p:sldId id="436" r:id="rId20"/>
    <p:sldId id="437" r:id="rId21"/>
    <p:sldId id="438" r:id="rId22"/>
    <p:sldId id="439" r:id="rId23"/>
    <p:sldId id="440" r:id="rId24"/>
    <p:sldId id="441" r:id="rId25"/>
    <p:sldId id="442" r:id="rId26"/>
    <p:sldId id="443" r:id="rId27"/>
    <p:sldId id="444" r:id="rId28"/>
    <p:sldId id="445" r:id="rId29"/>
    <p:sldId id="446" r:id="rId30"/>
    <p:sldId id="447" r:id="rId31"/>
    <p:sldId id="448" r:id="rId32"/>
    <p:sldId id="449" r:id="rId33"/>
    <p:sldId id="450" r:id="rId34"/>
    <p:sldId id="451" r:id="rId35"/>
    <p:sldId id="486" r:id="rId36"/>
    <p:sldId id="428" r:id="rId37"/>
    <p:sldId id="429" r:id="rId38"/>
    <p:sldId id="430" r:id="rId39"/>
    <p:sldId id="431" r:id="rId40"/>
    <p:sldId id="432" r:id="rId41"/>
    <p:sldId id="487" r:id="rId42"/>
    <p:sldId id="508" r:id="rId43"/>
    <p:sldId id="506" r:id="rId44"/>
    <p:sldId id="498" r:id="rId45"/>
    <p:sldId id="499" r:id="rId46"/>
    <p:sldId id="500" r:id="rId47"/>
    <p:sldId id="501" r:id="rId48"/>
    <p:sldId id="502" r:id="rId49"/>
    <p:sldId id="503" r:id="rId50"/>
    <p:sldId id="504" r:id="rId51"/>
    <p:sldId id="505" r:id="rId52"/>
    <p:sldId id="482" r:id="rId5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4276C"/>
    <a:srgbClr val="7B245B"/>
    <a:srgbClr val="5D5654"/>
    <a:srgbClr val="373736"/>
    <a:srgbClr val="605033"/>
    <a:srgbClr val="85DFFF"/>
    <a:srgbClr val="007CA8"/>
    <a:srgbClr val="669A7C"/>
    <a:srgbClr val="77A68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2996" autoAdjust="0"/>
  </p:normalViewPr>
  <p:slideViewPr>
    <p:cSldViewPr snapToGrid="0">
      <p:cViewPr varScale="1">
        <p:scale>
          <a:sx n="111" d="100"/>
          <a:sy n="111" d="100"/>
        </p:scale>
        <p:origin x="55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tableStyles" Target="tableStyles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theme" Target="theme/theme1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55EA4C-C730-45EE-962B-B75D339BE598}" type="datetimeFigureOut">
              <a:rPr lang="en-US" smtClean="0"/>
              <a:t>1/31/2024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6EEA2C-B15A-41FB-8CEE-35D5B1FD11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1131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20D47-8950-4345-B591-B1A084BE3FF9}" type="datetimeFigureOut">
              <a:rPr lang="en-US" smtClean="0"/>
              <a:t>1/31/2024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8B1B4-76D7-4D05-B4C3-FF1900C67867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77099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20D47-8950-4345-B591-B1A084BE3FF9}" type="datetimeFigureOut">
              <a:rPr lang="en-US" smtClean="0"/>
              <a:t>1/31/2024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8B1B4-76D7-4D05-B4C3-FF1900C678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0227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20D47-8950-4345-B591-B1A084BE3FF9}" type="datetimeFigureOut">
              <a:rPr lang="en-US" smtClean="0"/>
              <a:t>1/31/2024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8B1B4-76D7-4D05-B4C3-FF1900C678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9825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4E23A7-5E52-E893-9AD3-007967CE6C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4AE066-0F4D-C32A-DE7A-00A13AA0E5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2BAE78-6DAE-8C3F-F4DD-F42469DB8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B987B-B086-4975-AF98-81806256813A}" type="datetimeFigureOut">
              <a:rPr lang="en-US" smtClean="0"/>
              <a:t>1/31/2024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7B768A-87F5-9902-D828-40DD456E52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45DE3C-318A-3BC7-254C-FCA2B78E7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A862B-D317-4794-9DCA-0F7958F7CA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275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7DD0E-0804-9FD4-64BB-A471628F53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F888F4-086E-1F7A-9447-574541E43D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BA841F-8BAA-E4CC-61CF-386CBFC53F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B987B-B086-4975-AF98-81806256813A}" type="datetimeFigureOut">
              <a:rPr lang="en-US" smtClean="0"/>
              <a:t>1/31/2024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E23E26-C62D-F308-57E6-6945F61FA3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CE66B8-D2B0-1A88-2802-9CC5AAF93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A862B-D317-4794-9DCA-0F7958F7CA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5044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1013C0-D328-BDBC-D0BE-8C6B1BEA54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2E93D3-E307-613D-FA86-6F1D9423CC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9AB59E-20D8-3B42-4723-9D5AE1B81B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B987B-B086-4975-AF98-81806256813A}" type="datetimeFigureOut">
              <a:rPr lang="en-US" smtClean="0"/>
              <a:t>1/31/2024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B0B663-D459-D404-0EF1-3A862CC5D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9FE9BD-0E65-4510-730A-7E8C28214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A862B-D317-4794-9DCA-0F7958F7CA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8367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94A6C-44A6-C47D-112D-105AFBF87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D30CA6-DAEA-7E9D-2DC7-10A2355893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044ED9-BDDE-C4B1-1D0E-B5485B3C68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1E4F36-0B64-5740-13CE-687A291B56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B987B-B086-4975-AF98-81806256813A}" type="datetimeFigureOut">
              <a:rPr lang="en-US" smtClean="0"/>
              <a:t>1/31/2024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216E6E-998E-0896-C085-40A3D43137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B2E42C-CB7C-EB1C-A48B-6A6CA310D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A862B-D317-4794-9DCA-0F7958F7CA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93883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A38AC-9EF4-BAA0-C998-F76667FCEE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F4BE6D-1A64-5EB9-8E9B-5421A4464E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12CC98-D8A1-1284-9EC4-D34989872C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30DC796-8760-51A4-69CA-EB1A07A3D9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60ABC62-37C7-21B6-3F2B-9251944032B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DC6E4A8-84B6-6A6D-88D6-122D56676F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B987B-B086-4975-AF98-81806256813A}" type="datetimeFigureOut">
              <a:rPr lang="en-US" smtClean="0"/>
              <a:t>1/31/2024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9419DB9-7C62-638F-C56F-99C71F024B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69AB2F1-2599-C0A4-CE09-800614A41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A862B-D317-4794-9DCA-0F7958F7CA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594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0208E8-5D7C-0A56-37D2-1DB7C97C9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7991CC-1AA2-0733-B149-A6C10CBB5F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B987B-B086-4975-AF98-81806256813A}" type="datetimeFigureOut">
              <a:rPr lang="en-US" smtClean="0"/>
              <a:t>1/31/2024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908F6E-B844-9300-7370-71A5EB2475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E99F77-364A-5417-0A8E-4B74CDAC9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A862B-D317-4794-9DCA-0F7958F7CA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9705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3D7715D-249E-0242-B2C7-979C73A618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B987B-B086-4975-AF98-81806256813A}" type="datetimeFigureOut">
              <a:rPr lang="en-US" smtClean="0"/>
              <a:t>1/31/2024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183CB45-88BE-BFD3-F73A-A6384BC231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9BFDA9-274C-E699-A456-9EC91A9876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A862B-D317-4794-9DCA-0F7958F7CA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97701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F13553-943E-91C2-B8DF-EF05C8EA0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F03DE9-6D66-82D7-1D58-E43ED59360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21F3DE-0BD6-C935-C408-D7C5A5FBAA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802C91-735D-A3D4-97A3-23A7919966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B987B-B086-4975-AF98-81806256813A}" type="datetimeFigureOut">
              <a:rPr lang="en-US" smtClean="0"/>
              <a:t>1/31/2024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1403B3-DF03-2E96-9979-34DE0E94B8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B79285-85CD-A616-C90D-C1D818E88E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A862B-D317-4794-9DCA-0F7958F7CA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4978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20D47-8950-4345-B591-B1A084BE3FF9}" type="datetimeFigureOut">
              <a:rPr lang="en-US" smtClean="0"/>
              <a:t>1/31/2024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8B1B4-76D7-4D05-B4C3-FF1900C678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37123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30AB6B-192E-8762-DD31-C16B61614B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1678BED-F944-7CA2-4394-F5D505DF4EC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336B88-BC0C-09DB-F288-F833DE2128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F18DF5-747D-B106-3F3F-5860402FEA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B987B-B086-4975-AF98-81806256813A}" type="datetimeFigureOut">
              <a:rPr lang="en-US" smtClean="0"/>
              <a:t>1/31/2024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0498FA-6A7F-5412-42DC-8FE5A99235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A595D7-7F80-8C96-DC6F-AD2077034B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A862B-D317-4794-9DCA-0F7958F7CA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78097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C2029-5AF6-E7B8-05CE-535A32CE2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2C04447-11CC-8878-38FB-225C7F9CE2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F6952D-AD2A-4614-30A0-220E3F8509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B987B-B086-4975-AF98-81806256813A}" type="datetimeFigureOut">
              <a:rPr lang="en-US" smtClean="0"/>
              <a:t>1/31/2024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8F8AF2-52C3-ADCC-F369-4686C286A9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BC7FF2-ED62-525A-FED4-9EFB414E0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A862B-D317-4794-9DCA-0F7958F7CA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53015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38430B7-3E89-6158-B7B2-3E98FA642D0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A81D7D-F839-3829-C7C1-2066A69C55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6EB372-102F-3CF9-E542-3954EADBF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B987B-B086-4975-AF98-81806256813A}" type="datetimeFigureOut">
              <a:rPr lang="en-US" smtClean="0"/>
              <a:t>1/31/2024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149298-1BDF-B168-D1B8-1567EE042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6B091F-075B-53FB-C208-941FB98F0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A862B-D317-4794-9DCA-0F7958F7CA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1267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20D47-8950-4345-B591-B1A084BE3FF9}" type="datetimeFigureOut">
              <a:rPr lang="en-US" smtClean="0"/>
              <a:t>1/31/2024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8B1B4-76D7-4D05-B4C3-FF1900C67867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81130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20D47-8950-4345-B591-B1A084BE3FF9}" type="datetimeFigureOut">
              <a:rPr lang="en-US" smtClean="0"/>
              <a:t>1/31/2024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8B1B4-76D7-4D05-B4C3-FF1900C678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4274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20D47-8950-4345-B591-B1A084BE3FF9}" type="datetimeFigureOut">
              <a:rPr lang="en-US" smtClean="0"/>
              <a:t>1/31/2024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8B1B4-76D7-4D05-B4C3-FF1900C678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6412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20D47-8950-4345-B591-B1A084BE3FF9}" type="datetimeFigureOut">
              <a:rPr lang="en-US" smtClean="0"/>
              <a:t>1/31/2024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8B1B4-76D7-4D05-B4C3-FF1900C678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045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20D47-8950-4345-B591-B1A084BE3FF9}" type="datetimeFigureOut">
              <a:rPr lang="en-US" smtClean="0"/>
              <a:t>1/31/2024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8B1B4-76D7-4D05-B4C3-FF1900C678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5673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C9E20D47-8950-4345-B591-B1A084BE3FF9}" type="datetimeFigureOut">
              <a:rPr lang="en-US" smtClean="0"/>
              <a:t>1/31/2024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F98B1B4-76D7-4D05-B4C3-FF1900C678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6885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20D47-8950-4345-B591-B1A084BE3FF9}" type="datetimeFigureOut">
              <a:rPr lang="en-US" smtClean="0"/>
              <a:t>1/31/2024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8B1B4-76D7-4D05-B4C3-FF1900C678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8886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C9E20D47-8950-4345-B591-B1A084BE3FF9}" type="datetimeFigureOut">
              <a:rPr lang="en-US" smtClean="0"/>
              <a:t>1/31/2024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AF98B1B4-76D7-4D05-B4C3-FF1900C67867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55040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AB0F0F-B815-E535-9A75-9B3EA7153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C7921A-832D-C527-4BA2-CBE61BD86D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93067F-945B-E481-C18B-D01803C373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6B987B-B086-4975-AF98-81806256813A}" type="datetimeFigureOut">
              <a:rPr lang="en-US" smtClean="0"/>
              <a:t>1/31/2024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58F682-4931-6A1B-220A-1A4564B85B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051A6F-F8DB-D674-1325-396C3BA2DA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3A862B-D317-4794-9DCA-0F7958F7CA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441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7.png"/><Relationship Id="rId5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7.png"/><Relationship Id="rId5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microsoft.com/en-gb/power-platform/products/power-bi/" TargetMode="External"/><Relationship Id="rId1" Type="http://schemas.openxmlformats.org/officeDocument/2006/relationships/slideLayout" Target="../slideLayouts/slideLayout18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hyperlink" Target="https://www.microsoft.com/en-gb/power-platform/products/power-bi/" TargetMode="External"/><Relationship Id="rId1" Type="http://schemas.openxmlformats.org/officeDocument/2006/relationships/slideLayout" Target="../slideLayouts/slideLayout18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8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8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8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8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8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8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Ultimate Guide to Creating Charts in Excel [2022] - onsite-training.com">
            <a:extLst>
              <a:ext uri="{FF2B5EF4-FFF2-40B4-BE49-F238E27FC236}">
                <a16:creationId xmlns:a16="http://schemas.microsoft.com/office/drawing/2014/main" id="{DF66D19D-1B7E-2586-25AD-A23D97980E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50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b="1" dirty="0">
                <a:solidFill>
                  <a:srgbClr val="002060"/>
                </a:solidFill>
                <a:latin typeface="Arial Black" panose="020B0A04020102020204" pitchFamily="34" charset="0"/>
                <a:cs typeface="Times New Roman" panose="02020603050405020304" pitchFamily="18" charset="0"/>
              </a:rPr>
              <a:t>1 Introduction to Power BI</a:t>
            </a:r>
            <a:endParaRPr lang="ar-EG" altLang="en-US" b="1" dirty="0">
              <a:solidFill>
                <a:srgbClr val="002060"/>
              </a:solidFill>
              <a:latin typeface="Arial Black" panose="020B0A04020102020204" pitchFamily="34" charset="0"/>
            </a:endParaRPr>
          </a:p>
        </p:txBody>
      </p:sp>
      <p:cxnSp>
        <p:nvCxnSpPr>
          <p:cNvPr id="2069" name="Straight Connector 2068">
            <a:extLst>
              <a:ext uri="{FF2B5EF4-FFF2-40B4-BE49-F238E27FC236}">
                <a16:creationId xmlns:a16="http://schemas.microsoft.com/office/drawing/2014/main" id="{4071767D-5FF7-4508-B8B7-BB60FF3AB2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1" name="Rectangle 2070">
            <a:extLst>
              <a:ext uri="{FF2B5EF4-FFF2-40B4-BE49-F238E27FC236}">
                <a16:creationId xmlns:a16="http://schemas.microsoft.com/office/drawing/2014/main" id="{C4E89C94-E462-4566-A15A-32835FD68B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073" name="Rectangle 2072">
            <a:extLst>
              <a:ext uri="{FF2B5EF4-FFF2-40B4-BE49-F238E27FC236}">
                <a16:creationId xmlns:a16="http://schemas.microsoft.com/office/drawing/2014/main" id="{E25F4A20-71FB-4A26-92E2-89DED49264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D4D10C6-F608-C653-0DC6-5F169B826107}"/>
              </a:ext>
            </a:extLst>
          </p:cNvPr>
          <p:cNvGrpSpPr/>
          <p:nvPr/>
        </p:nvGrpSpPr>
        <p:grpSpPr>
          <a:xfrm>
            <a:off x="301077" y="4630524"/>
            <a:ext cx="11372492" cy="2133600"/>
            <a:chOff x="301077" y="4630524"/>
            <a:chExt cx="11372492" cy="2133600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81CCDAB2-A11A-8AC5-4AA4-E109FDA8F897}"/>
                </a:ext>
              </a:extLst>
            </p:cNvPr>
            <p:cNvSpPr/>
            <p:nvPr/>
          </p:nvSpPr>
          <p:spPr>
            <a:xfrm>
              <a:off x="605876" y="4630524"/>
              <a:ext cx="11067693" cy="2133600"/>
            </a:xfrm>
            <a:prstGeom prst="roundRect">
              <a:avLst/>
            </a:prstGeom>
            <a:gradFill flip="none" rotWithShape="1">
              <a:gsLst>
                <a:gs pos="0">
                  <a:schemeClr val="bg1"/>
                </a:gs>
                <a:gs pos="35000">
                  <a:schemeClr val="accent1">
                    <a:lumMod val="0"/>
                    <a:lumOff val="100000"/>
                  </a:schemeClr>
                </a:gs>
                <a:gs pos="100000">
                  <a:srgbClr val="0D3039"/>
                </a:gs>
              </a:gsLst>
              <a:path path="circle">
                <a:fillToRect l="100000" t="100000"/>
              </a:path>
              <a:tileRect r="-100000" b="-100000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" name="Picture 6" descr="Graphical user interface, text&#10;&#10;Description automatically generated with medium confidence">
              <a:extLst>
                <a:ext uri="{FF2B5EF4-FFF2-40B4-BE49-F238E27FC236}">
                  <a16:creationId xmlns:a16="http://schemas.microsoft.com/office/drawing/2014/main" id="{6205E55C-283D-4981-6648-092B7C6DB3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17552" y="5596970"/>
              <a:ext cx="2084032" cy="715548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EBAF71B-0C2E-1834-06DE-71B4F0F8423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634302" y="5465600"/>
              <a:ext cx="1484300" cy="978289"/>
            </a:xfrm>
            <a:prstGeom prst="rect">
              <a:avLst/>
            </a:prstGeom>
          </p:spPr>
        </p:pic>
        <p:pic>
          <p:nvPicPr>
            <p:cNvPr id="10" name="Picture 9" descr="Logo, icon&#10;&#10;Description automatically generated">
              <a:extLst>
                <a:ext uri="{FF2B5EF4-FFF2-40B4-BE49-F238E27FC236}">
                  <a16:creationId xmlns:a16="http://schemas.microsoft.com/office/drawing/2014/main" id="{F0016F1C-6DF0-5941-3579-AB080D2A775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0976" y="5802850"/>
              <a:ext cx="420827" cy="365694"/>
            </a:xfrm>
            <a:prstGeom prst="rect">
              <a:avLst/>
            </a:prstGeom>
          </p:spPr>
        </p:pic>
        <p:sp>
          <p:nvSpPr>
            <p:cNvPr id="11" name="Subtitle 2">
              <a:extLst>
                <a:ext uri="{FF2B5EF4-FFF2-40B4-BE49-F238E27FC236}">
                  <a16:creationId xmlns:a16="http://schemas.microsoft.com/office/drawing/2014/main" id="{BA54C328-1168-104D-23FC-9A9B1699EC6A}"/>
                </a:ext>
              </a:extLst>
            </p:cNvPr>
            <p:cNvSpPr txBox="1">
              <a:spLocks/>
            </p:cNvSpPr>
            <p:nvPr/>
          </p:nvSpPr>
          <p:spPr>
            <a:xfrm>
              <a:off x="301077" y="4782924"/>
              <a:ext cx="4544490" cy="1828800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200" b="1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Prepared By :</a:t>
              </a:r>
            </a:p>
            <a:p>
              <a:pPr marL="0" indent="0" algn="ctr">
                <a:buNone/>
              </a:pPr>
              <a:r>
                <a:rPr lang="en-US" b="1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Said Fawzy</a:t>
              </a:r>
            </a:p>
            <a:p>
              <a:pPr marL="0" indent="0" algn="ctr">
                <a:buNone/>
              </a:pPr>
              <a:r>
                <a:rPr lang="en-US" sz="1200" b="1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Manager of Information Center</a:t>
              </a:r>
            </a:p>
            <a:p>
              <a:pPr marL="0" indent="0" algn="ctr">
                <a:buNone/>
              </a:pPr>
              <a:r>
                <a:rPr lang="en-US" sz="1200" b="1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Tendering Department</a:t>
              </a:r>
            </a:p>
            <a:p>
              <a:pPr marL="0" indent="0" algn="ctr">
                <a:buNone/>
              </a:pPr>
              <a:r>
                <a:rPr lang="en-US" sz="1200" b="1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Arab Contractors </a:t>
              </a: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D11A9CD8-DFFE-D062-CB35-59A228019479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35000"/>
          </a:blip>
          <a:stretch>
            <a:fillRect/>
          </a:stretch>
        </p:blipFill>
        <p:spPr>
          <a:xfrm>
            <a:off x="301077" y="163034"/>
            <a:ext cx="1519097" cy="1056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3432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5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FE521-1A0F-69D9-C5FA-4D466685C76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85282" y="228833"/>
            <a:ext cx="10058400" cy="762000"/>
          </a:xfrm>
        </p:spPr>
        <p:txBody>
          <a:bodyPr/>
          <a:lstStyle/>
          <a:p>
            <a:r>
              <a:rPr lang="en-US" b="1" dirty="0">
                <a:solidFill>
                  <a:srgbClr val="0070C0"/>
                </a:solidFill>
              </a:rPr>
              <a:t>Data Life Sycle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CE8D9E-F2DF-857A-0198-6A8C22F09B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6932" y="4812120"/>
            <a:ext cx="9316750" cy="12860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833E50E-2CB2-1DB8-DD18-80E9D2D8CE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276" y="1787755"/>
            <a:ext cx="2059708" cy="26392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5BD70FD-4AF5-A28E-4254-D6DE90D077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414" y="1925257"/>
            <a:ext cx="1623627" cy="227681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5E83DF2-CBCC-F8F8-6085-F390B02C45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72783" y="2509520"/>
            <a:ext cx="1476573" cy="119575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E992015-8875-C648-2465-C421A43834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96944" y="3353730"/>
            <a:ext cx="918371" cy="74617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E785730-0D04-6DED-178B-98D347CA8F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19217" y="2159723"/>
            <a:ext cx="1347409" cy="156709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BD0843A-2E0C-2EE3-6991-7393386BBDF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38016" y="2336156"/>
            <a:ext cx="1437433" cy="1447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343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FE521-1A0F-69D9-C5FA-4D466685C76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86328" y="157884"/>
            <a:ext cx="10058400" cy="762000"/>
          </a:xfrm>
        </p:spPr>
        <p:txBody>
          <a:bodyPr/>
          <a:lstStyle/>
          <a:p>
            <a:r>
              <a:rPr lang="en-US" b="1" dirty="0">
                <a:solidFill>
                  <a:srgbClr val="0070C0"/>
                </a:solidFill>
              </a:rPr>
              <a:t>Analytics Process Flow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E773EB-7E33-09EA-0207-E64CE4BC42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6462" y="4945998"/>
            <a:ext cx="9345329" cy="10669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93A48F7-B36F-47EA-61F2-D3DBAF0026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3756" y="1476434"/>
            <a:ext cx="9764488" cy="3277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355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FE521-1A0F-69D9-C5FA-4D466685C76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86328" y="157884"/>
            <a:ext cx="10058400" cy="762000"/>
          </a:xfrm>
        </p:spPr>
        <p:txBody>
          <a:bodyPr/>
          <a:lstStyle/>
          <a:p>
            <a:r>
              <a:rPr lang="en-US" b="1" dirty="0">
                <a:solidFill>
                  <a:srgbClr val="0070C0"/>
                </a:solidFill>
              </a:rPr>
              <a:t>Power BI Architecture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DB30D5-40A1-7110-8FF6-B6D0182945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255" y="914049"/>
            <a:ext cx="11031489" cy="5029902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99E2373F-C903-C580-199F-5304141438BB}"/>
              </a:ext>
            </a:extLst>
          </p:cNvPr>
          <p:cNvGrpSpPr/>
          <p:nvPr/>
        </p:nvGrpSpPr>
        <p:grpSpPr>
          <a:xfrm>
            <a:off x="3422073" y="2724728"/>
            <a:ext cx="2387600" cy="2096654"/>
            <a:chOff x="3422073" y="2724728"/>
            <a:chExt cx="2387600" cy="2096654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D54AE47C-3F8A-DA50-827F-D24C048C5151}"/>
                </a:ext>
              </a:extLst>
            </p:cNvPr>
            <p:cNvCxnSpPr/>
            <p:nvPr/>
          </p:nvCxnSpPr>
          <p:spPr>
            <a:xfrm flipH="1">
              <a:off x="4461164" y="4821382"/>
              <a:ext cx="1348509" cy="0"/>
            </a:xfrm>
            <a:prstGeom prst="straightConnector1">
              <a:avLst/>
            </a:prstGeom>
            <a:ln w="3810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4E6AAF4E-2B6A-2FFB-79D7-A05E984A092B}"/>
                </a:ext>
              </a:extLst>
            </p:cNvPr>
            <p:cNvCxnSpPr>
              <a:cxnSpLocks/>
            </p:cNvCxnSpPr>
            <p:nvPr/>
          </p:nvCxnSpPr>
          <p:spPr>
            <a:xfrm>
              <a:off x="3422073" y="2724728"/>
              <a:ext cx="0" cy="1302327"/>
            </a:xfrm>
            <a:prstGeom prst="straightConnector1">
              <a:avLst/>
            </a:prstGeom>
            <a:ln w="3810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B7792CD-5586-54B8-C358-37F98B7542C1}"/>
              </a:ext>
            </a:extLst>
          </p:cNvPr>
          <p:cNvGrpSpPr/>
          <p:nvPr/>
        </p:nvGrpSpPr>
        <p:grpSpPr>
          <a:xfrm>
            <a:off x="4128655" y="2854036"/>
            <a:ext cx="1681018" cy="1274619"/>
            <a:chOff x="4128655" y="2854036"/>
            <a:chExt cx="1681018" cy="1274619"/>
          </a:xfrm>
        </p:grpSpPr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F42C26A2-CFDB-3320-0074-C508FC116D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28655" y="2854036"/>
              <a:ext cx="1681018" cy="1274619"/>
            </a:xfrm>
            <a:prstGeom prst="straightConnector1">
              <a:avLst/>
            </a:prstGeom>
            <a:ln w="3810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BD635A3-6EAD-D081-7C75-E41564139E41}"/>
                </a:ext>
              </a:extLst>
            </p:cNvPr>
            <p:cNvSpPr/>
            <p:nvPr/>
          </p:nvSpPr>
          <p:spPr>
            <a:xfrm rot="19450648">
              <a:off x="4408895" y="3191224"/>
              <a:ext cx="881973" cy="3693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b="1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Publish</a:t>
              </a:r>
            </a:p>
          </p:txBody>
        </p:sp>
      </p:grp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AE646A0-72FC-7D09-1FEF-E89F17ED30F7}"/>
              </a:ext>
            </a:extLst>
          </p:cNvPr>
          <p:cNvCxnSpPr/>
          <p:nvPr/>
        </p:nvCxnSpPr>
        <p:spPr>
          <a:xfrm>
            <a:off x="7555345" y="1911927"/>
            <a:ext cx="1163782" cy="0"/>
          </a:xfrm>
          <a:prstGeom prst="straightConnector1">
            <a:avLst/>
          </a:prstGeom>
          <a:ln w="38100">
            <a:solidFill>
              <a:srgbClr val="00206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F9FF6EB-4E52-C73E-D23C-05B1EF698300}"/>
              </a:ext>
            </a:extLst>
          </p:cNvPr>
          <p:cNvGrpSpPr/>
          <p:nvPr/>
        </p:nvGrpSpPr>
        <p:grpSpPr>
          <a:xfrm>
            <a:off x="6234670" y="2724728"/>
            <a:ext cx="369332" cy="1403927"/>
            <a:chOff x="6234670" y="2724728"/>
            <a:chExt cx="369332" cy="1403927"/>
          </a:xfrm>
        </p:grpSpPr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337E0451-B055-AB6F-9DBC-413675E9B3FF}"/>
                </a:ext>
              </a:extLst>
            </p:cNvPr>
            <p:cNvCxnSpPr/>
            <p:nvPr/>
          </p:nvCxnSpPr>
          <p:spPr>
            <a:xfrm flipV="1">
              <a:off x="6604000" y="2724728"/>
              <a:ext cx="0" cy="1403927"/>
            </a:xfrm>
            <a:prstGeom prst="straightConnector1">
              <a:avLst/>
            </a:prstGeom>
            <a:ln w="38100"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9E9228D0-00E0-DA80-4233-15FEE24E3BDD}"/>
                </a:ext>
              </a:extLst>
            </p:cNvPr>
            <p:cNvSpPr/>
            <p:nvPr/>
          </p:nvSpPr>
          <p:spPr>
            <a:xfrm rot="16200000">
              <a:off x="5907785" y="3306678"/>
              <a:ext cx="1023101" cy="3693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b="1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Gateway</a:t>
              </a:r>
            </a:p>
          </p:txBody>
        </p:sp>
      </p:grp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EC764C1-0DF0-54E0-3617-5F8C4BCEE0BB}"/>
              </a:ext>
            </a:extLst>
          </p:cNvPr>
          <p:cNvCxnSpPr/>
          <p:nvPr/>
        </p:nvCxnSpPr>
        <p:spPr>
          <a:xfrm>
            <a:off x="4257964" y="1911927"/>
            <a:ext cx="1219200" cy="0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6016FDB-7422-754F-3D53-9F24EF616E64}"/>
              </a:ext>
            </a:extLst>
          </p:cNvPr>
          <p:cNvCxnSpPr/>
          <p:nvPr/>
        </p:nvCxnSpPr>
        <p:spPr>
          <a:xfrm>
            <a:off x="7499927" y="4659745"/>
            <a:ext cx="1219200" cy="0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175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FE521-1A0F-69D9-C5FA-4D466685C76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86328" y="157884"/>
            <a:ext cx="10058400" cy="762000"/>
          </a:xfrm>
        </p:spPr>
        <p:txBody>
          <a:bodyPr/>
          <a:lstStyle/>
          <a:p>
            <a:r>
              <a:rPr lang="en-US" b="1" dirty="0">
                <a:solidFill>
                  <a:srgbClr val="0070C0"/>
                </a:solidFill>
              </a:rPr>
              <a:t>Power BI End to End Process Flow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ACB5111-666F-8AB5-93FF-9276F1EB2B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5083" y="851304"/>
            <a:ext cx="7192379" cy="24768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0A87D1D-5B5C-8C5C-A0A3-034F8FF52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0590" y="859670"/>
            <a:ext cx="2638793" cy="239110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8E8D6E8-59E1-FB59-1587-9F0562626B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617" y="3121767"/>
            <a:ext cx="1600423" cy="139084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FCB9CE1-2EC9-48F9-842E-4D6172AFAF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2659" y="2729639"/>
            <a:ext cx="1962424" cy="160042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E230E3E-E7C6-2BD5-CEF4-D0A2B081DA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80418" y="2249673"/>
            <a:ext cx="1705213" cy="177189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CF7B0A7-F542-D80A-2464-484DCDE599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71120" y="2241047"/>
            <a:ext cx="828791" cy="99073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B8A125B-7215-F86B-5AFA-D8F1A82A3EE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90190" y="3231785"/>
            <a:ext cx="1600423" cy="146705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2A83787-06C2-D595-A052-DDDBDEB0FE1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93470" y="2231055"/>
            <a:ext cx="2695951" cy="178142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072E26B-34C1-EC48-94FF-D82FBD92E90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38547" y="2344936"/>
            <a:ext cx="1200318" cy="80021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D1C852DE-6BE5-21E0-9520-9D2A841131B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212021" y="3224539"/>
            <a:ext cx="1648055" cy="1362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73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: Shape 4">
            <a:extLst>
              <a:ext uri="{FF2B5EF4-FFF2-40B4-BE49-F238E27FC236}">
                <a16:creationId xmlns:a16="http://schemas.microsoft.com/office/drawing/2014/main" id="{5A80E0B0-2069-4CBE-93AD-77AEA890AE2A}"/>
              </a:ext>
            </a:extLst>
          </p:cNvPr>
          <p:cNvSpPr/>
          <p:nvPr/>
        </p:nvSpPr>
        <p:spPr>
          <a:xfrm>
            <a:off x="7251" y="-493486"/>
            <a:ext cx="3329256" cy="7984420"/>
          </a:xfrm>
          <a:custGeom>
            <a:avLst/>
            <a:gdLst>
              <a:gd name="connsiteX0" fmla="*/ 0 w 3329256"/>
              <a:gd name="connsiteY0" fmla="*/ 0 h 7984420"/>
              <a:gd name="connsiteX1" fmla="*/ 1 w 3329256"/>
              <a:gd name="connsiteY1" fmla="*/ 0 h 7984420"/>
              <a:gd name="connsiteX2" fmla="*/ 1898776 w 3329256"/>
              <a:gd name="connsiteY2" fmla="*/ 1713483 h 7984420"/>
              <a:gd name="connsiteX3" fmla="*/ 1908630 w 3329256"/>
              <a:gd name="connsiteY3" fmla="*/ 1908628 h 7984420"/>
              <a:gd name="connsiteX4" fmla="*/ 1908630 w 3329256"/>
              <a:gd name="connsiteY4" fmla="*/ 6075792 h 7984420"/>
              <a:gd name="connsiteX5" fmla="*/ 1908626 w 3329256"/>
              <a:gd name="connsiteY5" fmla="*/ 6075792 h 7984420"/>
              <a:gd name="connsiteX6" fmla="*/ 1915960 w 3329256"/>
              <a:gd name="connsiteY6" fmla="*/ 6221042 h 7984420"/>
              <a:gd name="connsiteX7" fmla="*/ 3329256 w 3329256"/>
              <a:gd name="connsiteY7" fmla="*/ 7496421 h 7984420"/>
              <a:gd name="connsiteX8" fmla="*/ 3329256 w 3329256"/>
              <a:gd name="connsiteY8" fmla="*/ 7984420 h 7984420"/>
              <a:gd name="connsiteX9" fmla="*/ 3329255 w 3329256"/>
              <a:gd name="connsiteY9" fmla="*/ 7984420 h 7984420"/>
              <a:gd name="connsiteX10" fmla="*/ 1430480 w 3329256"/>
              <a:gd name="connsiteY10" fmla="*/ 6270937 h 7984420"/>
              <a:gd name="connsiteX11" fmla="*/ 1420626 w 3329256"/>
              <a:gd name="connsiteY11" fmla="*/ 6075792 h 7984420"/>
              <a:gd name="connsiteX12" fmla="*/ 1420626 w 3329256"/>
              <a:gd name="connsiteY12" fmla="*/ 1908628 h 7984420"/>
              <a:gd name="connsiteX13" fmla="*/ 1420630 w 3329256"/>
              <a:gd name="connsiteY13" fmla="*/ 1908628 h 7984420"/>
              <a:gd name="connsiteX14" fmla="*/ 1413296 w 3329256"/>
              <a:gd name="connsiteY14" fmla="*/ 1763378 h 7984420"/>
              <a:gd name="connsiteX15" fmla="*/ 0 w 3329256"/>
              <a:gd name="connsiteY15" fmla="*/ 487999 h 7984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329256" h="7984420">
                <a:moveTo>
                  <a:pt x="0" y="0"/>
                </a:moveTo>
                <a:lnTo>
                  <a:pt x="1" y="0"/>
                </a:lnTo>
                <a:cubicBezTo>
                  <a:pt x="988227" y="0"/>
                  <a:pt x="1801035" y="751045"/>
                  <a:pt x="1898776" y="1713483"/>
                </a:cubicBezTo>
                <a:lnTo>
                  <a:pt x="1908630" y="1908628"/>
                </a:lnTo>
                <a:lnTo>
                  <a:pt x="1908630" y="6075792"/>
                </a:lnTo>
                <a:lnTo>
                  <a:pt x="1908626" y="6075792"/>
                </a:lnTo>
                <a:lnTo>
                  <a:pt x="1915960" y="6221042"/>
                </a:lnTo>
                <a:cubicBezTo>
                  <a:pt x="1988711" y="6937403"/>
                  <a:pt x="2593701" y="7496421"/>
                  <a:pt x="3329256" y="7496421"/>
                </a:cubicBezTo>
                <a:lnTo>
                  <a:pt x="3329256" y="7984420"/>
                </a:lnTo>
                <a:lnTo>
                  <a:pt x="3329255" y="7984420"/>
                </a:lnTo>
                <a:cubicBezTo>
                  <a:pt x="2341029" y="7984420"/>
                  <a:pt x="1528221" y="7233375"/>
                  <a:pt x="1430480" y="6270937"/>
                </a:cubicBezTo>
                <a:lnTo>
                  <a:pt x="1420626" y="6075792"/>
                </a:lnTo>
                <a:lnTo>
                  <a:pt x="1420626" y="1908628"/>
                </a:lnTo>
                <a:lnTo>
                  <a:pt x="1420630" y="1908628"/>
                </a:lnTo>
                <a:lnTo>
                  <a:pt x="1413296" y="1763378"/>
                </a:lnTo>
                <a:cubicBezTo>
                  <a:pt x="1340545" y="1047017"/>
                  <a:pt x="735555" y="487999"/>
                  <a:pt x="0" y="487999"/>
                </a:cubicBezTo>
                <a:close/>
              </a:path>
            </a:pathLst>
          </a:custGeom>
          <a:gradFill flip="none" rotWithShape="1">
            <a:gsLst>
              <a:gs pos="61000">
                <a:srgbClr val="00CC99"/>
              </a:gs>
              <a:gs pos="27400">
                <a:srgbClr val="33CCFF"/>
              </a:gs>
              <a:gs pos="0">
                <a:srgbClr val="000099"/>
              </a:gs>
              <a:gs pos="100000">
                <a:srgbClr val="006600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06664870-6B63-42D0-8F14-11DB5DD34C01}"/>
              </a:ext>
            </a:extLst>
          </p:cNvPr>
          <p:cNvGrpSpPr/>
          <p:nvPr/>
        </p:nvGrpSpPr>
        <p:grpSpPr>
          <a:xfrm>
            <a:off x="1437351" y="3927647"/>
            <a:ext cx="7200000" cy="1080000"/>
            <a:chOff x="1437351" y="3508484"/>
            <a:chExt cx="7200000" cy="1080000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DA4F560C-A913-4090-9959-6C383EC2884F}"/>
                </a:ext>
              </a:extLst>
            </p:cNvPr>
            <p:cNvSpPr/>
            <p:nvPr/>
          </p:nvSpPr>
          <p:spPr>
            <a:xfrm flipV="1">
              <a:off x="1437351" y="3508484"/>
              <a:ext cx="7200000" cy="1080000"/>
            </a:xfrm>
            <a:custGeom>
              <a:avLst/>
              <a:gdLst>
                <a:gd name="connsiteX0" fmla="*/ 314185 w 3126929"/>
                <a:gd name="connsiteY0" fmla="*/ 0 h 727424"/>
                <a:gd name="connsiteX1" fmla="*/ 3126929 w 3126929"/>
                <a:gd name="connsiteY1" fmla="*/ 0 h 727424"/>
                <a:gd name="connsiteX2" fmla="*/ 3126929 w 3126929"/>
                <a:gd name="connsiteY2" fmla="*/ 413239 h 727424"/>
                <a:gd name="connsiteX3" fmla="*/ 314185 w 3126929"/>
                <a:gd name="connsiteY3" fmla="*/ 413239 h 727424"/>
                <a:gd name="connsiteX4" fmla="*/ 0 w 3126929"/>
                <a:gd name="connsiteY4" fmla="*/ 727424 h 727424"/>
                <a:gd name="connsiteX5" fmla="*/ 0 w 3126929"/>
                <a:gd name="connsiteY5" fmla="*/ 314185 h 727424"/>
                <a:gd name="connsiteX6" fmla="*/ 314185 w 3126929"/>
                <a:gd name="connsiteY6" fmla="*/ 0 h 727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26929" h="727424">
                  <a:moveTo>
                    <a:pt x="314185" y="0"/>
                  </a:moveTo>
                  <a:lnTo>
                    <a:pt x="3126929" y="0"/>
                  </a:lnTo>
                  <a:lnTo>
                    <a:pt x="3126929" y="413239"/>
                  </a:lnTo>
                  <a:lnTo>
                    <a:pt x="314185" y="413239"/>
                  </a:lnTo>
                  <a:cubicBezTo>
                    <a:pt x="140665" y="413239"/>
                    <a:pt x="0" y="553904"/>
                    <a:pt x="0" y="727424"/>
                  </a:cubicBezTo>
                  <a:lnTo>
                    <a:pt x="0" y="314185"/>
                  </a:lnTo>
                  <a:cubicBezTo>
                    <a:pt x="0" y="140665"/>
                    <a:pt x="140665" y="0"/>
                    <a:pt x="314185" y="0"/>
                  </a:cubicBezTo>
                  <a:close/>
                </a:path>
              </a:pathLst>
            </a:custGeom>
            <a:solidFill>
              <a:srgbClr val="FF0066"/>
            </a:solidFill>
            <a:ln>
              <a:noFill/>
            </a:ln>
            <a:effectLst>
              <a:outerShdw blurRad="508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1C56302-C5A7-4907-ABF1-8DD9AEA874F5}"/>
                </a:ext>
              </a:extLst>
            </p:cNvPr>
            <p:cNvSpPr txBox="1"/>
            <p:nvPr/>
          </p:nvSpPr>
          <p:spPr>
            <a:xfrm>
              <a:off x="2254811" y="4062489"/>
              <a:ext cx="6120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Business Intelligent Solution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8A7C455A-AC74-479B-AE4B-995389E7560F}"/>
              </a:ext>
            </a:extLst>
          </p:cNvPr>
          <p:cNvSpPr txBox="1"/>
          <p:nvPr/>
        </p:nvSpPr>
        <p:spPr>
          <a:xfrm>
            <a:off x="1366405" y="3602718"/>
            <a:ext cx="6531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E4562EC-935B-743D-46FF-FC8FD769F4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3340" y="128528"/>
            <a:ext cx="2110221" cy="1467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274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0EB619B-057A-C6F3-D4A2-C78B900092DA}"/>
              </a:ext>
            </a:extLst>
          </p:cNvPr>
          <p:cNvSpPr/>
          <p:nvPr/>
        </p:nvSpPr>
        <p:spPr>
          <a:xfrm>
            <a:off x="845389" y="919884"/>
            <a:ext cx="11060283" cy="5118607"/>
          </a:xfrm>
          <a:prstGeom prst="rect">
            <a:avLst/>
          </a:prstGeom>
          <a:solidFill>
            <a:srgbClr val="60503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8FE521-1A0F-69D9-C5FA-4D466685C76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86328" y="157884"/>
            <a:ext cx="10058400" cy="762000"/>
          </a:xfrm>
        </p:spPr>
        <p:txBody>
          <a:bodyPr/>
          <a:lstStyle/>
          <a:p>
            <a:r>
              <a:rPr lang="en-US" b="1" dirty="0">
                <a:solidFill>
                  <a:srgbClr val="0070C0"/>
                </a:solidFill>
              </a:rPr>
              <a:t>Business Intelligent Solution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807F88-221E-C4DB-A8E8-16CF8FA2D4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774" y="1752366"/>
            <a:ext cx="3905795" cy="167663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E1DC444-0005-1AC0-0EF5-E093858AC33D}"/>
              </a:ext>
            </a:extLst>
          </p:cNvPr>
          <p:cNvSpPr/>
          <p:nvPr/>
        </p:nvSpPr>
        <p:spPr>
          <a:xfrm>
            <a:off x="1101772" y="983937"/>
            <a:ext cx="7417801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Generally</a:t>
            </a:r>
            <a:r>
              <a:rPr lang="en-US" sz="36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they have those components</a:t>
            </a:r>
            <a:r>
              <a:rPr 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</a:t>
            </a:r>
            <a:endParaRPr lang="en-US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72564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FE521-1A0F-69D9-C5FA-4D466685C76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86328" y="157884"/>
            <a:ext cx="10058400" cy="762000"/>
          </a:xfrm>
        </p:spPr>
        <p:txBody>
          <a:bodyPr/>
          <a:lstStyle/>
          <a:p>
            <a:r>
              <a:rPr lang="en-US" b="1" dirty="0">
                <a:solidFill>
                  <a:srgbClr val="0070C0"/>
                </a:solidFill>
              </a:rPr>
              <a:t>Business Intelligent Solution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B577433-14BB-C7DC-B3C7-0A1DB2D99E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5855" y="1148826"/>
            <a:ext cx="7440063" cy="4077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473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FE521-1A0F-69D9-C5FA-4D466685C76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86328" y="157884"/>
            <a:ext cx="10058400" cy="762000"/>
          </a:xfrm>
        </p:spPr>
        <p:txBody>
          <a:bodyPr/>
          <a:lstStyle/>
          <a:p>
            <a:r>
              <a:rPr lang="en-US" b="1" dirty="0">
                <a:solidFill>
                  <a:srgbClr val="0070C0"/>
                </a:solidFill>
              </a:rPr>
              <a:t>Business Intelligent Solution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151B7E-B399-72B4-DCD5-4B1CD7C0BB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2782" y="1295102"/>
            <a:ext cx="9926435" cy="4267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99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FE521-1A0F-69D9-C5FA-4D466685C76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86328" y="157884"/>
            <a:ext cx="10058400" cy="762000"/>
          </a:xfrm>
        </p:spPr>
        <p:txBody>
          <a:bodyPr/>
          <a:lstStyle/>
          <a:p>
            <a:r>
              <a:rPr lang="en-US" b="1" dirty="0">
                <a:solidFill>
                  <a:srgbClr val="0070C0"/>
                </a:solidFill>
              </a:rPr>
              <a:t>Business Intelligent Solution</a:t>
            </a:r>
          </a:p>
        </p:txBody>
      </p:sp>
      <p:pic>
        <p:nvPicPr>
          <p:cNvPr id="4098" name="Picture 2" descr="Designing Engaging Power BI Reports Tutorial | DataCamp">
            <a:extLst>
              <a:ext uri="{FF2B5EF4-FFF2-40B4-BE49-F238E27FC236}">
                <a16:creationId xmlns:a16="http://schemas.microsoft.com/office/drawing/2014/main" id="{EF33FD08-60BD-06DA-5907-39CAB2BBBC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9410" y="1217833"/>
            <a:ext cx="7516483" cy="4215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08A0B38F-E73D-56CE-323C-559344C9E125}"/>
              </a:ext>
            </a:extLst>
          </p:cNvPr>
          <p:cNvGrpSpPr/>
          <p:nvPr/>
        </p:nvGrpSpPr>
        <p:grpSpPr>
          <a:xfrm>
            <a:off x="-479237" y="1217833"/>
            <a:ext cx="3114136" cy="845909"/>
            <a:chOff x="-479237" y="1217833"/>
            <a:chExt cx="3114136" cy="845909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2FFF8274-7E96-AD88-F6A6-C4D4887C7151}"/>
                </a:ext>
              </a:extLst>
            </p:cNvPr>
            <p:cNvSpPr/>
            <p:nvPr/>
          </p:nvSpPr>
          <p:spPr>
            <a:xfrm>
              <a:off x="1034204" y="1217833"/>
              <a:ext cx="1600695" cy="707886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4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Report</a:t>
              </a:r>
              <a:endPara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4" name="Arc 3">
              <a:extLst>
                <a:ext uri="{FF2B5EF4-FFF2-40B4-BE49-F238E27FC236}">
                  <a16:creationId xmlns:a16="http://schemas.microsoft.com/office/drawing/2014/main" id="{C3823A0D-5C3F-5637-4A2D-5F9B5D3CBC27}"/>
                </a:ext>
              </a:extLst>
            </p:cNvPr>
            <p:cNvSpPr/>
            <p:nvPr/>
          </p:nvSpPr>
          <p:spPr>
            <a:xfrm>
              <a:off x="-479237" y="1919121"/>
              <a:ext cx="3114136" cy="144621"/>
            </a:xfrm>
            <a:prstGeom prst="arc">
              <a:avLst/>
            </a:prstGeom>
            <a:ln w="38100"/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85877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FE521-1A0F-69D9-C5FA-4D466685C76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86328" y="157884"/>
            <a:ext cx="10058400" cy="762000"/>
          </a:xfrm>
        </p:spPr>
        <p:txBody>
          <a:bodyPr/>
          <a:lstStyle/>
          <a:p>
            <a:r>
              <a:rPr lang="en-US" b="1" dirty="0">
                <a:solidFill>
                  <a:srgbClr val="0070C0"/>
                </a:solidFill>
              </a:rPr>
              <a:t>Business Intelligent Solution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9AAA75-A0B8-B25B-CD7C-D25CB07912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124" y="1819050"/>
            <a:ext cx="10221751" cy="3219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539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58460DAD-E25F-0D2C-9648-53A0EE3EB797}"/>
              </a:ext>
            </a:extLst>
          </p:cNvPr>
          <p:cNvGrpSpPr/>
          <p:nvPr/>
        </p:nvGrpSpPr>
        <p:grpSpPr>
          <a:xfrm>
            <a:off x="301077" y="4630524"/>
            <a:ext cx="11372492" cy="2133600"/>
            <a:chOff x="301077" y="4630524"/>
            <a:chExt cx="11372492" cy="2133600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55EA6131-FE65-356B-FF03-521C9B58846A}"/>
                </a:ext>
              </a:extLst>
            </p:cNvPr>
            <p:cNvSpPr/>
            <p:nvPr/>
          </p:nvSpPr>
          <p:spPr>
            <a:xfrm>
              <a:off x="605876" y="4630524"/>
              <a:ext cx="11067693" cy="2133600"/>
            </a:xfrm>
            <a:prstGeom prst="roundRect">
              <a:avLst/>
            </a:prstGeom>
            <a:gradFill flip="none" rotWithShape="1">
              <a:gsLst>
                <a:gs pos="0">
                  <a:schemeClr val="bg1"/>
                </a:gs>
                <a:gs pos="35000">
                  <a:schemeClr val="accent1">
                    <a:lumMod val="0"/>
                    <a:lumOff val="100000"/>
                  </a:schemeClr>
                </a:gs>
                <a:gs pos="100000">
                  <a:srgbClr val="0D3039"/>
                </a:gs>
              </a:gsLst>
              <a:path path="circle">
                <a:fillToRect l="100000" t="100000"/>
              </a:path>
              <a:tileRect r="-100000" b="-100000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0" name="Picture 9" descr="Graphical user interface, text&#10;&#10;Description automatically generated with medium confidence">
              <a:extLst>
                <a:ext uri="{FF2B5EF4-FFF2-40B4-BE49-F238E27FC236}">
                  <a16:creationId xmlns:a16="http://schemas.microsoft.com/office/drawing/2014/main" id="{FF2A8C1B-5012-4CF3-8730-3FF34D333C5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17552" y="5596970"/>
              <a:ext cx="2084032" cy="715548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5FF4B71-593E-EB74-D02B-407DBF1F4C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634302" y="5465600"/>
              <a:ext cx="1484300" cy="978289"/>
            </a:xfrm>
            <a:prstGeom prst="rect">
              <a:avLst/>
            </a:prstGeom>
          </p:spPr>
        </p:pic>
        <p:pic>
          <p:nvPicPr>
            <p:cNvPr id="12" name="Picture 11" descr="Logo, icon&#10;&#10;Description automatically generated">
              <a:extLst>
                <a:ext uri="{FF2B5EF4-FFF2-40B4-BE49-F238E27FC236}">
                  <a16:creationId xmlns:a16="http://schemas.microsoft.com/office/drawing/2014/main" id="{E415D590-099E-BC61-7B8D-4C6F11E968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0976" y="5802850"/>
              <a:ext cx="420827" cy="365694"/>
            </a:xfrm>
            <a:prstGeom prst="rect">
              <a:avLst/>
            </a:prstGeom>
          </p:spPr>
        </p:pic>
        <p:sp>
          <p:nvSpPr>
            <p:cNvPr id="13" name="Subtitle 2">
              <a:extLst>
                <a:ext uri="{FF2B5EF4-FFF2-40B4-BE49-F238E27FC236}">
                  <a16:creationId xmlns:a16="http://schemas.microsoft.com/office/drawing/2014/main" id="{DC17C374-BCD3-8E5D-E58B-2E8806A7F72B}"/>
                </a:ext>
              </a:extLst>
            </p:cNvPr>
            <p:cNvSpPr txBox="1">
              <a:spLocks/>
            </p:cNvSpPr>
            <p:nvPr/>
          </p:nvSpPr>
          <p:spPr>
            <a:xfrm>
              <a:off x="301077" y="4782924"/>
              <a:ext cx="4544490" cy="1828800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200" b="1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Prepared By :</a:t>
              </a:r>
            </a:p>
            <a:p>
              <a:pPr marL="0" indent="0" algn="ctr">
                <a:buNone/>
              </a:pPr>
              <a:r>
                <a:rPr lang="en-US" b="1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Said Fawzy</a:t>
              </a:r>
            </a:p>
            <a:p>
              <a:pPr marL="0" indent="0" algn="ctr">
                <a:buNone/>
              </a:pPr>
              <a:r>
                <a:rPr lang="en-US" sz="1200" b="1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Manager of Information Center</a:t>
              </a:r>
            </a:p>
            <a:p>
              <a:pPr marL="0" indent="0" algn="ctr">
                <a:buNone/>
              </a:pPr>
              <a:r>
                <a:rPr lang="en-US" sz="1200" b="1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Tendering Department</a:t>
              </a:r>
            </a:p>
            <a:p>
              <a:pPr marL="0" indent="0" algn="ctr">
                <a:buNone/>
              </a:pPr>
              <a:r>
                <a:rPr lang="en-US" sz="1200" b="1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Arab Contractors 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3CF8D17-35DC-01B3-CFFD-9310CC53F251}"/>
              </a:ext>
            </a:extLst>
          </p:cNvPr>
          <p:cNvGrpSpPr/>
          <p:nvPr/>
        </p:nvGrpSpPr>
        <p:grpSpPr>
          <a:xfrm>
            <a:off x="-152398" y="1156270"/>
            <a:ext cx="12191999" cy="3358835"/>
            <a:chOff x="2809475" y="815324"/>
            <a:chExt cx="6883989" cy="1631249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1263A1C6-0768-61F3-3983-14C1722F5E05}"/>
                </a:ext>
              </a:extLst>
            </p:cNvPr>
            <p:cNvGrpSpPr/>
            <p:nvPr/>
          </p:nvGrpSpPr>
          <p:grpSpPr>
            <a:xfrm>
              <a:off x="5341189" y="815324"/>
              <a:ext cx="1800391" cy="1631249"/>
              <a:chOff x="5341189" y="815324"/>
              <a:chExt cx="1800391" cy="1631249"/>
            </a:xfrm>
          </p:grpSpPr>
          <p:pic>
            <p:nvPicPr>
              <p:cNvPr id="18" name="Picture 2" descr="What is Power BI? - Beginner's Guide to Power BI | DataCamp">
                <a:extLst>
                  <a:ext uri="{FF2B5EF4-FFF2-40B4-BE49-F238E27FC236}">
                    <a16:creationId xmlns:a16="http://schemas.microsoft.com/office/drawing/2014/main" id="{DD9EE306-5BE3-0CAB-1916-517B40D240A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88386" y="815324"/>
                <a:ext cx="1653194" cy="163124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755244EE-8F99-689F-B67E-AAC0FC509EA2}"/>
                  </a:ext>
                </a:extLst>
              </p:cNvPr>
              <p:cNvSpPr/>
              <p:nvPr/>
            </p:nvSpPr>
            <p:spPr>
              <a:xfrm>
                <a:off x="5341189" y="1947251"/>
                <a:ext cx="1509622" cy="40177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4441A9D-7B82-F0CD-0651-59C06B762A87}"/>
                </a:ext>
              </a:extLst>
            </p:cNvPr>
            <p:cNvSpPr txBox="1"/>
            <p:nvPr/>
          </p:nvSpPr>
          <p:spPr>
            <a:xfrm>
              <a:off x="2809475" y="1941918"/>
              <a:ext cx="6883989" cy="3437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en-US" sz="4000" b="1" dirty="0">
                  <a:latin typeface="Arial Black" panose="020B0A04020102020204" pitchFamily="34" charset="0"/>
                  <a:cs typeface="Times New Roman" panose="02020603050405020304" pitchFamily="18" charset="0"/>
                </a:rPr>
                <a:t>1 Introduction to Power BI</a:t>
              </a:r>
              <a:endParaRPr lang="en-US" sz="4000" dirty="0"/>
            </a:p>
          </p:txBody>
        </p:sp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1384C76A-1F38-5091-E03F-8B3458692D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1077" y="163034"/>
            <a:ext cx="2110221" cy="1467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251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FE521-1A0F-69D9-C5FA-4D466685C76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86328" y="157884"/>
            <a:ext cx="10058400" cy="762000"/>
          </a:xfrm>
        </p:spPr>
        <p:txBody>
          <a:bodyPr/>
          <a:lstStyle/>
          <a:p>
            <a:r>
              <a:rPr lang="en-US" b="1" dirty="0">
                <a:solidFill>
                  <a:srgbClr val="0070C0"/>
                </a:solidFill>
              </a:rPr>
              <a:t>Business Intelligent Solution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8BC5F6-4248-A967-2468-5730153AE9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6490" y="919884"/>
            <a:ext cx="9585065" cy="508807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EC2D1CF-D460-2062-F08D-CB9FF5246EA1}"/>
              </a:ext>
            </a:extLst>
          </p:cNvPr>
          <p:cNvSpPr/>
          <p:nvPr/>
        </p:nvSpPr>
        <p:spPr>
          <a:xfrm>
            <a:off x="2134915" y="5106686"/>
            <a:ext cx="7922169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Dataset can consist of one table or more</a:t>
            </a:r>
          </a:p>
        </p:txBody>
      </p:sp>
    </p:spTree>
    <p:extLst>
      <p:ext uri="{BB962C8B-B14F-4D97-AF65-F5344CB8AC3E}">
        <p14:creationId xmlns:p14="http://schemas.microsoft.com/office/powerpoint/2010/main" val="1716764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FE521-1A0F-69D9-C5FA-4D466685C76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86328" y="157884"/>
            <a:ext cx="10058400" cy="762000"/>
          </a:xfrm>
        </p:spPr>
        <p:txBody>
          <a:bodyPr/>
          <a:lstStyle/>
          <a:p>
            <a:r>
              <a:rPr lang="en-US" b="1" dirty="0">
                <a:solidFill>
                  <a:srgbClr val="0070C0"/>
                </a:solidFill>
              </a:rPr>
              <a:t>Business Intelligent Solution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F7CCD14-4BDF-06EA-0D3E-E0B6B059B407}"/>
              </a:ext>
            </a:extLst>
          </p:cNvPr>
          <p:cNvGrpSpPr/>
          <p:nvPr/>
        </p:nvGrpSpPr>
        <p:grpSpPr>
          <a:xfrm>
            <a:off x="499281" y="1121434"/>
            <a:ext cx="11198139" cy="4813540"/>
            <a:chOff x="499281" y="1121434"/>
            <a:chExt cx="11198139" cy="481354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14782B1-803A-FC7C-7664-41F6D0CF591B}"/>
                </a:ext>
              </a:extLst>
            </p:cNvPr>
            <p:cNvSpPr/>
            <p:nvPr/>
          </p:nvSpPr>
          <p:spPr>
            <a:xfrm>
              <a:off x="499282" y="1121434"/>
              <a:ext cx="11198138" cy="4813540"/>
            </a:xfrm>
            <a:prstGeom prst="rect">
              <a:avLst/>
            </a:prstGeom>
            <a:solidFill>
              <a:srgbClr val="5D565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90D0945-A7D7-4BCB-B665-07D70D40E3E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99281" y="2656048"/>
              <a:ext cx="11193437" cy="1114581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19DE966-D78C-E05D-BE6F-9C917E29DA95}"/>
                </a:ext>
              </a:extLst>
            </p:cNvPr>
            <p:cNvSpPr/>
            <p:nvPr/>
          </p:nvSpPr>
          <p:spPr>
            <a:xfrm>
              <a:off x="2932981" y="3609869"/>
              <a:ext cx="5365631" cy="383590"/>
            </a:xfrm>
            <a:prstGeom prst="rect">
              <a:avLst/>
            </a:prstGeom>
            <a:solidFill>
              <a:srgbClr val="5D565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97003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66571F8-EB97-0AD4-623E-07AF284684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242" y="0"/>
            <a:ext cx="10957802" cy="6213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996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FE521-1A0F-69D9-C5FA-4D466685C76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86328" y="157884"/>
            <a:ext cx="10058400" cy="762000"/>
          </a:xfrm>
        </p:spPr>
        <p:txBody>
          <a:bodyPr/>
          <a:lstStyle/>
          <a:p>
            <a:r>
              <a:rPr lang="en-US" b="1" dirty="0">
                <a:solidFill>
                  <a:srgbClr val="0070C0"/>
                </a:solidFill>
              </a:rPr>
              <a:t>Analogy: Bake a cake and Make a Report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C87E74-BB6C-A743-F145-405A180011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881" y="996958"/>
            <a:ext cx="5806495" cy="330200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D963287-A038-8CCD-1996-C9AAF50F485A}"/>
              </a:ext>
            </a:extLst>
          </p:cNvPr>
          <p:cNvSpPr/>
          <p:nvPr/>
        </p:nvSpPr>
        <p:spPr>
          <a:xfrm>
            <a:off x="593547" y="4436004"/>
            <a:ext cx="10807574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To bake a cake, you </a:t>
            </a:r>
            <a:r>
              <a:rPr lang="en-US" sz="3200" b="1" cap="none" spc="0" dirty="0">
                <a:ln w="0"/>
                <a:solidFill>
                  <a:srgbClr val="7B245B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Fridge</a:t>
            </a:r>
            <a:r>
              <a:rPr lang="en-US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and </a:t>
            </a:r>
            <a:r>
              <a:rPr lang="en-US" sz="3200" b="1" dirty="0">
                <a:ln w="0"/>
                <a:solidFill>
                  <a:srgbClr val="7B245B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Pantry</a:t>
            </a:r>
            <a:r>
              <a:rPr lang="en-US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your Source (</a:t>
            </a:r>
            <a:r>
              <a:rPr lang="en-US" sz="3200" b="1" dirty="0">
                <a:ln w="0"/>
                <a:solidFill>
                  <a:srgbClr val="7B245B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</a:t>
            </a:r>
            <a:r>
              <a:rPr lang="en-US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3200" b="1" dirty="0">
                <a:ln w="0"/>
                <a:solidFill>
                  <a:srgbClr val="7B245B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source</a:t>
            </a:r>
            <a:r>
              <a:rPr lang="en-US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F9C2990-150D-130A-01F2-4D53B3C6A0F0}"/>
              </a:ext>
            </a:extLst>
          </p:cNvPr>
          <p:cNvSpPr/>
          <p:nvPr/>
        </p:nvSpPr>
        <p:spPr>
          <a:xfrm>
            <a:off x="593547" y="5172787"/>
            <a:ext cx="8326318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You only get what you need (</a:t>
            </a:r>
            <a:r>
              <a:rPr lang="en-US" sz="3200" b="1" dirty="0">
                <a:ln w="0"/>
                <a:solidFill>
                  <a:srgbClr val="7B245B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Eggs</a:t>
            </a:r>
            <a:r>
              <a: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, </a:t>
            </a:r>
            <a:r>
              <a:rPr lang="en-US" sz="3200" b="1" dirty="0">
                <a:ln w="0"/>
                <a:solidFill>
                  <a:srgbClr val="7B245B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Flour</a:t>
            </a:r>
            <a:r>
              <a: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)    (</a:t>
            </a:r>
            <a:r>
              <a:rPr lang="en-US" sz="3200" b="1" dirty="0">
                <a:ln w="0"/>
                <a:solidFill>
                  <a:srgbClr val="7B245B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Dataset</a:t>
            </a:r>
            <a:r>
              <a: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466B120-CA47-0CF3-64E9-1D9F66F982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0957" y="1469121"/>
            <a:ext cx="4319623" cy="2177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010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FE521-1A0F-69D9-C5FA-4D466685C76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86328" y="157884"/>
            <a:ext cx="10058400" cy="762000"/>
          </a:xfrm>
        </p:spPr>
        <p:txBody>
          <a:bodyPr/>
          <a:lstStyle/>
          <a:p>
            <a:r>
              <a:rPr lang="en-US" b="1" dirty="0">
                <a:solidFill>
                  <a:srgbClr val="0070C0"/>
                </a:solidFill>
              </a:rPr>
              <a:t>Analogy: Bake a cake and Make a Report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F2BAA86-DE0B-CDD5-ACA9-E9E0DD05275C}"/>
              </a:ext>
            </a:extLst>
          </p:cNvPr>
          <p:cNvGrpSpPr/>
          <p:nvPr/>
        </p:nvGrpSpPr>
        <p:grpSpPr>
          <a:xfrm>
            <a:off x="43982" y="924882"/>
            <a:ext cx="5595891" cy="4809308"/>
            <a:chOff x="43982" y="924882"/>
            <a:chExt cx="5595891" cy="4809308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033AEECC-19A7-B280-604E-34096AB628B3}"/>
                </a:ext>
              </a:extLst>
            </p:cNvPr>
            <p:cNvSpPr/>
            <p:nvPr/>
          </p:nvSpPr>
          <p:spPr>
            <a:xfrm>
              <a:off x="43982" y="5149415"/>
              <a:ext cx="5595891" cy="58477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8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We want to </a:t>
              </a:r>
              <a:r>
                <a:rPr lang="en-US" sz="3200" b="1" dirty="0">
                  <a:ln w="0"/>
                  <a:solidFill>
                    <a:srgbClr val="7B245B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transform</a:t>
              </a:r>
              <a:r>
                <a:rPr lang="en-US" sz="28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our gradient </a:t>
              </a: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778E9D4-1936-2C3E-2B27-D40BF4E505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37993" y="924882"/>
              <a:ext cx="3121575" cy="2086023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74472E99-5261-ACEC-DB9B-D83BF99592B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7993" y="3090394"/>
              <a:ext cx="3129441" cy="1792158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3132EC0-10D8-69C5-4CC1-F3B9E07FA70A}"/>
              </a:ext>
            </a:extLst>
          </p:cNvPr>
          <p:cNvGrpSpPr/>
          <p:nvPr/>
        </p:nvGrpSpPr>
        <p:grpSpPr>
          <a:xfrm>
            <a:off x="6552128" y="1199681"/>
            <a:ext cx="5281510" cy="4537569"/>
            <a:chOff x="6552128" y="1199681"/>
            <a:chExt cx="5281510" cy="4537569"/>
          </a:xfrm>
        </p:grpSpPr>
        <p:pic>
          <p:nvPicPr>
            <p:cNvPr id="5122" name="Picture 2" descr="Combining data">
              <a:extLst>
                <a:ext uri="{FF2B5EF4-FFF2-40B4-BE49-F238E27FC236}">
                  <a16:creationId xmlns:a16="http://schemas.microsoft.com/office/drawing/2014/main" id="{17CCAEAE-3167-3BF5-51FB-075C1E79335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68858" y="1199681"/>
              <a:ext cx="3448050" cy="37814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8176009-3D13-C358-D203-4915D51EB911}"/>
                </a:ext>
              </a:extLst>
            </p:cNvPr>
            <p:cNvSpPr/>
            <p:nvPr/>
          </p:nvSpPr>
          <p:spPr>
            <a:xfrm>
              <a:off x="6552128" y="5152475"/>
              <a:ext cx="5281510" cy="58477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8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Combine and </a:t>
              </a:r>
              <a:r>
                <a:rPr lang="en-US" sz="3200" b="1" dirty="0">
                  <a:ln w="0"/>
                  <a:solidFill>
                    <a:srgbClr val="7B245B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transform</a:t>
              </a:r>
              <a:r>
                <a:rPr lang="en-US" sz="28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our data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18166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FE521-1A0F-69D9-C5FA-4D466685C76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86328" y="157884"/>
            <a:ext cx="10058400" cy="762000"/>
          </a:xfrm>
        </p:spPr>
        <p:txBody>
          <a:bodyPr/>
          <a:lstStyle/>
          <a:p>
            <a:r>
              <a:rPr lang="en-US" b="1" dirty="0">
                <a:solidFill>
                  <a:srgbClr val="0070C0"/>
                </a:solidFill>
              </a:rPr>
              <a:t>Analogy: Bake a cake and Make a Report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60E6B85-87CC-5264-70EE-45388C3C470C}"/>
              </a:ext>
            </a:extLst>
          </p:cNvPr>
          <p:cNvGrpSpPr/>
          <p:nvPr/>
        </p:nvGrpSpPr>
        <p:grpSpPr>
          <a:xfrm>
            <a:off x="464259" y="1018074"/>
            <a:ext cx="5384231" cy="4199971"/>
            <a:chOff x="464259" y="1018074"/>
            <a:chExt cx="5384231" cy="419997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73DD374-E38F-EB5C-C66F-69694A434C5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0113" y="1018074"/>
              <a:ext cx="5158377" cy="3578561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E9C4CD0-8DD2-28DF-BE9E-EEBD9D4460E7}"/>
                </a:ext>
              </a:extLst>
            </p:cNvPr>
            <p:cNvSpPr/>
            <p:nvPr/>
          </p:nvSpPr>
          <p:spPr>
            <a:xfrm>
              <a:off x="464259" y="4694825"/>
              <a:ext cx="5384231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8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After oven we still have works to do</a:t>
              </a:r>
              <a:endPara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45E9CBE8-D394-53FD-B59B-3F1D2009A6C1}"/>
              </a:ext>
            </a:extLst>
          </p:cNvPr>
          <p:cNvGrpSpPr/>
          <p:nvPr/>
        </p:nvGrpSpPr>
        <p:grpSpPr>
          <a:xfrm>
            <a:off x="6263137" y="2400644"/>
            <a:ext cx="5238750" cy="3221300"/>
            <a:chOff x="6263137" y="2400644"/>
            <a:chExt cx="5238750" cy="3221300"/>
          </a:xfrm>
        </p:grpSpPr>
        <p:pic>
          <p:nvPicPr>
            <p:cNvPr id="6146" name="Picture 2" descr="The Ultimate Guide to Data Visualization| The Beautiful Blog">
              <a:extLst>
                <a:ext uri="{FF2B5EF4-FFF2-40B4-BE49-F238E27FC236}">
                  <a16:creationId xmlns:a16="http://schemas.microsoft.com/office/drawing/2014/main" id="{6E13FB63-00E5-1085-4DFE-7E3C6798871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63137" y="2400644"/>
              <a:ext cx="5238750" cy="26193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F0F9137-158B-3BDF-86EE-A705B870001F}"/>
                </a:ext>
              </a:extLst>
            </p:cNvPr>
            <p:cNvSpPr/>
            <p:nvPr/>
          </p:nvSpPr>
          <p:spPr>
            <a:xfrm>
              <a:off x="7326693" y="5098724"/>
              <a:ext cx="2777363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8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Data Visualization</a:t>
              </a:r>
              <a:endPara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30103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FE521-1A0F-69D9-C5FA-4D466685C76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86328" y="157884"/>
            <a:ext cx="10058400" cy="762000"/>
          </a:xfrm>
        </p:spPr>
        <p:txBody>
          <a:bodyPr/>
          <a:lstStyle/>
          <a:p>
            <a:r>
              <a:rPr lang="en-US" b="1" dirty="0">
                <a:solidFill>
                  <a:srgbClr val="0070C0"/>
                </a:solidFill>
              </a:rPr>
              <a:t>Analogy: Bake a cake and Make a Report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1E268BB-29ED-671D-F235-25B18A831755}"/>
              </a:ext>
            </a:extLst>
          </p:cNvPr>
          <p:cNvGrpSpPr/>
          <p:nvPr/>
        </p:nvGrpSpPr>
        <p:grpSpPr>
          <a:xfrm>
            <a:off x="734635" y="2792354"/>
            <a:ext cx="3382585" cy="2926770"/>
            <a:chOff x="734635" y="2792354"/>
            <a:chExt cx="3382585" cy="2926770"/>
          </a:xfrm>
        </p:grpSpPr>
        <p:pic>
          <p:nvPicPr>
            <p:cNvPr id="7170" name="Picture 2" descr="Types of Kitchen Layouts: Design Guide (2024) – Forbes Home">
              <a:extLst>
                <a:ext uri="{FF2B5EF4-FFF2-40B4-BE49-F238E27FC236}">
                  <a16:creationId xmlns:a16="http://schemas.microsoft.com/office/drawing/2014/main" id="{FE9AECB5-3EAA-B0B8-1C4A-8DEA25F5141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1834" y="2792354"/>
              <a:ext cx="3325386" cy="18659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ED34316-420D-7640-9733-204EC92A1446}"/>
                </a:ext>
              </a:extLst>
            </p:cNvPr>
            <p:cNvSpPr/>
            <p:nvPr/>
          </p:nvSpPr>
          <p:spPr>
            <a:xfrm>
              <a:off x="734635" y="4703461"/>
              <a:ext cx="3374129" cy="1015663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8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 prepare gradients</a:t>
              </a:r>
            </a:p>
            <a:p>
              <a:pPr algn="ctr"/>
              <a:r>
                <a:rPr lang="en-US" sz="28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in the </a:t>
              </a:r>
              <a:r>
                <a:rPr lang="en-US" sz="3200" b="1" dirty="0">
                  <a:ln w="0"/>
                  <a:solidFill>
                    <a:srgbClr val="7B245B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Kitchen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3BE45A4D-17AF-E707-A5E3-8CE10DB1B039}"/>
              </a:ext>
            </a:extLst>
          </p:cNvPr>
          <p:cNvGrpSpPr/>
          <p:nvPr/>
        </p:nvGrpSpPr>
        <p:grpSpPr>
          <a:xfrm>
            <a:off x="4431009" y="948721"/>
            <a:ext cx="7287546" cy="5139735"/>
            <a:chOff x="4431009" y="948721"/>
            <a:chExt cx="7287546" cy="513973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FF1E052C-78B3-C55A-25D8-DC454DEC73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31009" y="948721"/>
              <a:ext cx="7287546" cy="3462353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EF4193F-2413-3971-A912-80C24B880EE7}"/>
                </a:ext>
              </a:extLst>
            </p:cNvPr>
            <p:cNvSpPr/>
            <p:nvPr/>
          </p:nvSpPr>
          <p:spPr>
            <a:xfrm>
              <a:off x="5741257" y="4118686"/>
              <a:ext cx="2415213" cy="58477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3200" b="1" dirty="0">
                  <a:ln w="0"/>
                  <a:solidFill>
                    <a:srgbClr val="7B245B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Power Query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BB2310E-7818-CF74-E427-99621DCBF025}"/>
                </a:ext>
              </a:extLst>
            </p:cNvPr>
            <p:cNvSpPr/>
            <p:nvPr/>
          </p:nvSpPr>
          <p:spPr>
            <a:xfrm>
              <a:off x="5439332" y="4703461"/>
              <a:ext cx="2870786" cy="138499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8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 can find in:</a:t>
              </a:r>
              <a:br>
                <a:rPr lang="en-US" sz="28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</a:br>
              <a:r>
                <a:rPr lang="en-US" sz="28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Excel , Power Bi ,</a:t>
              </a:r>
            </a:p>
            <a:p>
              <a:pPr algn="ctr"/>
              <a:r>
                <a:rPr lang="en-US" sz="28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PowerApps , …etc.</a:t>
              </a:r>
              <a:endParaRPr lang="en-US" sz="3200" b="1" dirty="0">
                <a:ln w="0"/>
                <a:solidFill>
                  <a:srgbClr val="7B245B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92FA1AD-300E-E0EC-F998-5850FB91F920}"/>
              </a:ext>
            </a:extLst>
          </p:cNvPr>
          <p:cNvGrpSpPr/>
          <p:nvPr/>
        </p:nvGrpSpPr>
        <p:grpSpPr>
          <a:xfrm>
            <a:off x="8786671" y="4548718"/>
            <a:ext cx="2771644" cy="1015663"/>
            <a:chOff x="8784150" y="4358937"/>
            <a:chExt cx="2771644" cy="1015663"/>
          </a:xfrm>
        </p:grpSpPr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5C8B34FD-F73B-4F69-864B-7A3A16B0A411}"/>
                </a:ext>
              </a:extLst>
            </p:cNvPr>
            <p:cNvSpPr/>
            <p:nvPr/>
          </p:nvSpPr>
          <p:spPr>
            <a:xfrm>
              <a:off x="8784150" y="4776191"/>
              <a:ext cx="854015" cy="181154"/>
            </a:xfrm>
            <a:prstGeom prst="rightArrow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0374FBC-28AD-ABAF-5B4D-5DF10C5E4AF3}"/>
                </a:ext>
              </a:extLst>
            </p:cNvPr>
            <p:cNvSpPr/>
            <p:nvPr/>
          </p:nvSpPr>
          <p:spPr>
            <a:xfrm>
              <a:off x="9975553" y="4358937"/>
              <a:ext cx="1580241" cy="1015663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b="1" dirty="0">
                  <a:ln w="0"/>
                  <a:solidFill>
                    <a:srgbClr val="7B245B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Power Query</a:t>
              </a:r>
            </a:p>
            <a:p>
              <a:pPr algn="ctr"/>
              <a:r>
                <a:rPr lang="en-US" sz="2000" b="1" dirty="0">
                  <a:ln w="0"/>
                  <a:solidFill>
                    <a:srgbClr val="7B245B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M </a:t>
              </a:r>
            </a:p>
            <a:p>
              <a:pPr algn="ctr"/>
              <a:r>
                <a:rPr lang="en-US" sz="2000" b="1" dirty="0">
                  <a:ln w="0"/>
                  <a:solidFill>
                    <a:srgbClr val="7B245B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Language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04169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FE521-1A0F-69D9-C5FA-4D466685C76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86328" y="157884"/>
            <a:ext cx="10058400" cy="762000"/>
          </a:xfrm>
        </p:spPr>
        <p:txBody>
          <a:bodyPr/>
          <a:lstStyle/>
          <a:p>
            <a:r>
              <a:rPr lang="en-US" b="1" dirty="0">
                <a:solidFill>
                  <a:srgbClr val="0070C0"/>
                </a:solidFill>
              </a:rPr>
              <a:t>Power Query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D658B8-6C35-3AF4-CC0C-095AC1DCF1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049" y="1178659"/>
            <a:ext cx="8334979" cy="397677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5E38ECB-6277-1A93-2769-27072B34E2AB}"/>
              </a:ext>
            </a:extLst>
          </p:cNvPr>
          <p:cNvSpPr/>
          <p:nvPr/>
        </p:nvSpPr>
        <p:spPr>
          <a:xfrm>
            <a:off x="3019245" y="4609103"/>
            <a:ext cx="411371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b="1" dirty="0">
                <a:ln w="0"/>
                <a:solidFill>
                  <a:srgbClr val="7B245B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Power Query M Language</a:t>
            </a:r>
          </a:p>
          <a:p>
            <a:pPr algn="ctr"/>
            <a:r>
              <a:rPr lang="en-US" sz="2000" b="1" dirty="0">
                <a:ln w="0"/>
                <a:solidFill>
                  <a:srgbClr val="7B245B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(M Language 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251FC52-376A-6E12-D933-018F98907DD3}"/>
              </a:ext>
            </a:extLst>
          </p:cNvPr>
          <p:cNvSpPr/>
          <p:nvPr/>
        </p:nvSpPr>
        <p:spPr>
          <a:xfrm>
            <a:off x="7396623" y="4963046"/>
            <a:ext cx="4501169" cy="95410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The software behind is:</a:t>
            </a:r>
          </a:p>
          <a:p>
            <a:pPr algn="ctr"/>
            <a:r>
              <a:rPr lang="en-US" sz="2800" b="0" cap="none" spc="0" dirty="0">
                <a:ln w="0"/>
                <a:solidFill>
                  <a:srgbClr val="7B245B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Power Query Mashup Engine </a:t>
            </a:r>
          </a:p>
        </p:txBody>
      </p:sp>
    </p:spTree>
    <p:extLst>
      <p:ext uri="{BB962C8B-B14F-4D97-AF65-F5344CB8AC3E}">
        <p14:creationId xmlns:p14="http://schemas.microsoft.com/office/powerpoint/2010/main" val="1692283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FE521-1A0F-69D9-C5FA-4D466685C76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86328" y="157884"/>
            <a:ext cx="10058400" cy="762000"/>
          </a:xfrm>
        </p:spPr>
        <p:txBody>
          <a:bodyPr/>
          <a:lstStyle/>
          <a:p>
            <a:r>
              <a:rPr lang="en-US" b="1" dirty="0">
                <a:solidFill>
                  <a:srgbClr val="0070C0"/>
                </a:solidFill>
              </a:rPr>
              <a:t>Data Model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4F7774-F2DA-25FA-EB84-0AD9A0FDC9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552" y="1085207"/>
            <a:ext cx="8069951" cy="4566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939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4EF0EB6E-7CD7-2BC1-4A60-449671E35AF8}"/>
              </a:ext>
            </a:extLst>
          </p:cNvPr>
          <p:cNvGrpSpPr/>
          <p:nvPr/>
        </p:nvGrpSpPr>
        <p:grpSpPr>
          <a:xfrm>
            <a:off x="342097" y="-75198"/>
            <a:ext cx="11507806" cy="6249272"/>
            <a:chOff x="342097" y="-75198"/>
            <a:chExt cx="11507806" cy="624927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3CB41D1-9053-7D86-C494-68E93F3E45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2097" y="-75198"/>
              <a:ext cx="11507806" cy="6249272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6694521-A43B-DC9A-8CF4-DF8A1375D3FB}"/>
                </a:ext>
              </a:extLst>
            </p:cNvPr>
            <p:cNvSpPr/>
            <p:nvPr/>
          </p:nvSpPr>
          <p:spPr>
            <a:xfrm>
              <a:off x="7970808" y="759125"/>
              <a:ext cx="3879095" cy="521035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00361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: Shape 4">
            <a:extLst>
              <a:ext uri="{FF2B5EF4-FFF2-40B4-BE49-F238E27FC236}">
                <a16:creationId xmlns:a16="http://schemas.microsoft.com/office/drawing/2014/main" id="{5A80E0B0-2069-4CBE-93AD-77AEA890AE2A}"/>
              </a:ext>
            </a:extLst>
          </p:cNvPr>
          <p:cNvSpPr/>
          <p:nvPr/>
        </p:nvSpPr>
        <p:spPr>
          <a:xfrm>
            <a:off x="7251" y="-493486"/>
            <a:ext cx="3329256" cy="7984420"/>
          </a:xfrm>
          <a:custGeom>
            <a:avLst/>
            <a:gdLst>
              <a:gd name="connsiteX0" fmla="*/ 0 w 3329256"/>
              <a:gd name="connsiteY0" fmla="*/ 0 h 7984420"/>
              <a:gd name="connsiteX1" fmla="*/ 1 w 3329256"/>
              <a:gd name="connsiteY1" fmla="*/ 0 h 7984420"/>
              <a:gd name="connsiteX2" fmla="*/ 1898776 w 3329256"/>
              <a:gd name="connsiteY2" fmla="*/ 1713483 h 7984420"/>
              <a:gd name="connsiteX3" fmla="*/ 1908630 w 3329256"/>
              <a:gd name="connsiteY3" fmla="*/ 1908628 h 7984420"/>
              <a:gd name="connsiteX4" fmla="*/ 1908630 w 3329256"/>
              <a:gd name="connsiteY4" fmla="*/ 6075792 h 7984420"/>
              <a:gd name="connsiteX5" fmla="*/ 1908626 w 3329256"/>
              <a:gd name="connsiteY5" fmla="*/ 6075792 h 7984420"/>
              <a:gd name="connsiteX6" fmla="*/ 1915960 w 3329256"/>
              <a:gd name="connsiteY6" fmla="*/ 6221042 h 7984420"/>
              <a:gd name="connsiteX7" fmla="*/ 3329256 w 3329256"/>
              <a:gd name="connsiteY7" fmla="*/ 7496421 h 7984420"/>
              <a:gd name="connsiteX8" fmla="*/ 3329256 w 3329256"/>
              <a:gd name="connsiteY8" fmla="*/ 7984420 h 7984420"/>
              <a:gd name="connsiteX9" fmla="*/ 3329255 w 3329256"/>
              <a:gd name="connsiteY9" fmla="*/ 7984420 h 7984420"/>
              <a:gd name="connsiteX10" fmla="*/ 1430480 w 3329256"/>
              <a:gd name="connsiteY10" fmla="*/ 6270937 h 7984420"/>
              <a:gd name="connsiteX11" fmla="*/ 1420626 w 3329256"/>
              <a:gd name="connsiteY11" fmla="*/ 6075792 h 7984420"/>
              <a:gd name="connsiteX12" fmla="*/ 1420626 w 3329256"/>
              <a:gd name="connsiteY12" fmla="*/ 1908628 h 7984420"/>
              <a:gd name="connsiteX13" fmla="*/ 1420630 w 3329256"/>
              <a:gd name="connsiteY13" fmla="*/ 1908628 h 7984420"/>
              <a:gd name="connsiteX14" fmla="*/ 1413296 w 3329256"/>
              <a:gd name="connsiteY14" fmla="*/ 1763378 h 7984420"/>
              <a:gd name="connsiteX15" fmla="*/ 0 w 3329256"/>
              <a:gd name="connsiteY15" fmla="*/ 487999 h 7984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329256" h="7984420">
                <a:moveTo>
                  <a:pt x="0" y="0"/>
                </a:moveTo>
                <a:lnTo>
                  <a:pt x="1" y="0"/>
                </a:lnTo>
                <a:cubicBezTo>
                  <a:pt x="988227" y="0"/>
                  <a:pt x="1801035" y="751045"/>
                  <a:pt x="1898776" y="1713483"/>
                </a:cubicBezTo>
                <a:lnTo>
                  <a:pt x="1908630" y="1908628"/>
                </a:lnTo>
                <a:lnTo>
                  <a:pt x="1908630" y="6075792"/>
                </a:lnTo>
                <a:lnTo>
                  <a:pt x="1908626" y="6075792"/>
                </a:lnTo>
                <a:lnTo>
                  <a:pt x="1915960" y="6221042"/>
                </a:lnTo>
                <a:cubicBezTo>
                  <a:pt x="1988711" y="6937403"/>
                  <a:pt x="2593701" y="7496421"/>
                  <a:pt x="3329256" y="7496421"/>
                </a:cubicBezTo>
                <a:lnTo>
                  <a:pt x="3329256" y="7984420"/>
                </a:lnTo>
                <a:lnTo>
                  <a:pt x="3329255" y="7984420"/>
                </a:lnTo>
                <a:cubicBezTo>
                  <a:pt x="2341029" y="7984420"/>
                  <a:pt x="1528221" y="7233375"/>
                  <a:pt x="1430480" y="6270937"/>
                </a:cubicBezTo>
                <a:lnTo>
                  <a:pt x="1420626" y="6075792"/>
                </a:lnTo>
                <a:lnTo>
                  <a:pt x="1420626" y="1908628"/>
                </a:lnTo>
                <a:lnTo>
                  <a:pt x="1420630" y="1908628"/>
                </a:lnTo>
                <a:lnTo>
                  <a:pt x="1413296" y="1763378"/>
                </a:lnTo>
                <a:cubicBezTo>
                  <a:pt x="1340545" y="1047017"/>
                  <a:pt x="735555" y="487999"/>
                  <a:pt x="0" y="487999"/>
                </a:cubicBezTo>
                <a:close/>
              </a:path>
            </a:pathLst>
          </a:custGeom>
          <a:gradFill flip="none" rotWithShape="1">
            <a:gsLst>
              <a:gs pos="61000">
                <a:srgbClr val="00CC99"/>
              </a:gs>
              <a:gs pos="27400">
                <a:srgbClr val="33CCFF"/>
              </a:gs>
              <a:gs pos="0">
                <a:srgbClr val="000099"/>
              </a:gs>
              <a:gs pos="100000">
                <a:srgbClr val="006600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CB93AC6-FE87-4FA9-BBD4-F140C94A9C2A}"/>
              </a:ext>
            </a:extLst>
          </p:cNvPr>
          <p:cNvGrpSpPr/>
          <p:nvPr/>
        </p:nvGrpSpPr>
        <p:grpSpPr>
          <a:xfrm>
            <a:off x="1437348" y="1240019"/>
            <a:ext cx="7200000" cy="1080000"/>
            <a:chOff x="1437350" y="1240020"/>
            <a:chExt cx="4301630" cy="635091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04A175DB-5D33-43C8-AAE4-B1E831D1A234}"/>
                </a:ext>
              </a:extLst>
            </p:cNvPr>
            <p:cNvSpPr/>
            <p:nvPr/>
          </p:nvSpPr>
          <p:spPr>
            <a:xfrm flipV="1">
              <a:off x="1437350" y="1240020"/>
              <a:ext cx="4301630" cy="635091"/>
            </a:xfrm>
            <a:custGeom>
              <a:avLst/>
              <a:gdLst>
                <a:gd name="connsiteX0" fmla="*/ 314185 w 3126929"/>
                <a:gd name="connsiteY0" fmla="*/ 0 h 727424"/>
                <a:gd name="connsiteX1" fmla="*/ 3126929 w 3126929"/>
                <a:gd name="connsiteY1" fmla="*/ 0 h 727424"/>
                <a:gd name="connsiteX2" fmla="*/ 3126929 w 3126929"/>
                <a:gd name="connsiteY2" fmla="*/ 413239 h 727424"/>
                <a:gd name="connsiteX3" fmla="*/ 314185 w 3126929"/>
                <a:gd name="connsiteY3" fmla="*/ 413239 h 727424"/>
                <a:gd name="connsiteX4" fmla="*/ 0 w 3126929"/>
                <a:gd name="connsiteY4" fmla="*/ 727424 h 727424"/>
                <a:gd name="connsiteX5" fmla="*/ 0 w 3126929"/>
                <a:gd name="connsiteY5" fmla="*/ 314185 h 727424"/>
                <a:gd name="connsiteX6" fmla="*/ 314185 w 3126929"/>
                <a:gd name="connsiteY6" fmla="*/ 0 h 727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26929" h="727424">
                  <a:moveTo>
                    <a:pt x="314185" y="0"/>
                  </a:moveTo>
                  <a:lnTo>
                    <a:pt x="3126929" y="0"/>
                  </a:lnTo>
                  <a:lnTo>
                    <a:pt x="3126929" y="413239"/>
                  </a:lnTo>
                  <a:lnTo>
                    <a:pt x="314185" y="413239"/>
                  </a:lnTo>
                  <a:cubicBezTo>
                    <a:pt x="140665" y="413239"/>
                    <a:pt x="0" y="553904"/>
                    <a:pt x="0" y="727424"/>
                  </a:cubicBezTo>
                  <a:lnTo>
                    <a:pt x="0" y="314185"/>
                  </a:lnTo>
                  <a:cubicBezTo>
                    <a:pt x="0" y="140665"/>
                    <a:pt x="140665" y="0"/>
                    <a:pt x="314185" y="0"/>
                  </a:cubicBezTo>
                  <a:close/>
                </a:path>
              </a:pathLst>
            </a:custGeom>
            <a:solidFill>
              <a:srgbClr val="0066CC"/>
            </a:solidFill>
            <a:ln>
              <a:noFill/>
            </a:ln>
            <a:effectLst>
              <a:outerShdw blurRad="508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E0ECA3F-8570-4FB5-931A-BBA5339DECE3}"/>
                </a:ext>
              </a:extLst>
            </p:cNvPr>
            <p:cNvSpPr txBox="1"/>
            <p:nvPr/>
          </p:nvSpPr>
          <p:spPr>
            <a:xfrm>
              <a:off x="1925742" y="1552614"/>
              <a:ext cx="3656386" cy="2714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400" b="1" dirty="0">
                  <a:solidFill>
                    <a:prstClr val="white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What is Power BI</a:t>
              </a:r>
              <a:endPara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67A620AF-3788-4F4E-848F-1363C314793B}"/>
              </a:ext>
            </a:extLst>
          </p:cNvPr>
          <p:cNvSpPr txBox="1"/>
          <p:nvPr/>
        </p:nvSpPr>
        <p:spPr>
          <a:xfrm>
            <a:off x="1337029" y="823948"/>
            <a:ext cx="6531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9AEF2E9-14F9-4365-BFB5-3C0CF7A052E9}"/>
              </a:ext>
            </a:extLst>
          </p:cNvPr>
          <p:cNvGrpSpPr/>
          <p:nvPr/>
        </p:nvGrpSpPr>
        <p:grpSpPr>
          <a:xfrm>
            <a:off x="1437351" y="2583833"/>
            <a:ext cx="7200000" cy="1080000"/>
            <a:chOff x="1437351" y="2358629"/>
            <a:chExt cx="7200000" cy="1080000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C14AB1F3-023E-48AE-989E-4EA1B96825EF}"/>
                </a:ext>
              </a:extLst>
            </p:cNvPr>
            <p:cNvSpPr/>
            <p:nvPr/>
          </p:nvSpPr>
          <p:spPr>
            <a:xfrm flipV="1">
              <a:off x="1437351" y="2358629"/>
              <a:ext cx="7200000" cy="1080000"/>
            </a:xfrm>
            <a:custGeom>
              <a:avLst/>
              <a:gdLst>
                <a:gd name="connsiteX0" fmla="*/ 314185 w 3126929"/>
                <a:gd name="connsiteY0" fmla="*/ 0 h 727424"/>
                <a:gd name="connsiteX1" fmla="*/ 3126929 w 3126929"/>
                <a:gd name="connsiteY1" fmla="*/ 0 h 727424"/>
                <a:gd name="connsiteX2" fmla="*/ 3126929 w 3126929"/>
                <a:gd name="connsiteY2" fmla="*/ 413239 h 727424"/>
                <a:gd name="connsiteX3" fmla="*/ 314185 w 3126929"/>
                <a:gd name="connsiteY3" fmla="*/ 413239 h 727424"/>
                <a:gd name="connsiteX4" fmla="*/ 0 w 3126929"/>
                <a:gd name="connsiteY4" fmla="*/ 727424 h 727424"/>
                <a:gd name="connsiteX5" fmla="*/ 0 w 3126929"/>
                <a:gd name="connsiteY5" fmla="*/ 314185 h 727424"/>
                <a:gd name="connsiteX6" fmla="*/ 314185 w 3126929"/>
                <a:gd name="connsiteY6" fmla="*/ 0 h 727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26929" h="727424">
                  <a:moveTo>
                    <a:pt x="314185" y="0"/>
                  </a:moveTo>
                  <a:lnTo>
                    <a:pt x="3126929" y="0"/>
                  </a:lnTo>
                  <a:lnTo>
                    <a:pt x="3126929" y="413239"/>
                  </a:lnTo>
                  <a:lnTo>
                    <a:pt x="314185" y="413239"/>
                  </a:lnTo>
                  <a:cubicBezTo>
                    <a:pt x="140665" y="413239"/>
                    <a:pt x="0" y="553904"/>
                    <a:pt x="0" y="727424"/>
                  </a:cubicBezTo>
                  <a:lnTo>
                    <a:pt x="0" y="314185"/>
                  </a:lnTo>
                  <a:cubicBezTo>
                    <a:pt x="0" y="140665"/>
                    <a:pt x="140665" y="0"/>
                    <a:pt x="314185" y="0"/>
                  </a:cubicBez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  <a:effectLst>
              <a:outerShdw blurRad="508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470A834-DA13-468F-A794-3687E8A14304}"/>
                </a:ext>
              </a:extLst>
            </p:cNvPr>
            <p:cNvSpPr txBox="1"/>
            <p:nvPr/>
          </p:nvSpPr>
          <p:spPr>
            <a:xfrm>
              <a:off x="2254811" y="2914418"/>
              <a:ext cx="6120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Data Life Cycle 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8F01748C-1478-4628-8CDE-6C69DF1916E8}"/>
              </a:ext>
            </a:extLst>
          </p:cNvPr>
          <p:cNvSpPr txBox="1"/>
          <p:nvPr/>
        </p:nvSpPr>
        <p:spPr>
          <a:xfrm>
            <a:off x="1337029" y="2213333"/>
            <a:ext cx="6531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06664870-6B63-42D0-8F14-11DB5DD34C01}"/>
              </a:ext>
            </a:extLst>
          </p:cNvPr>
          <p:cNvGrpSpPr/>
          <p:nvPr/>
        </p:nvGrpSpPr>
        <p:grpSpPr>
          <a:xfrm>
            <a:off x="1437351" y="3927647"/>
            <a:ext cx="7200000" cy="1080000"/>
            <a:chOff x="1437351" y="3508484"/>
            <a:chExt cx="7200000" cy="1080000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DA4F560C-A913-4090-9959-6C383EC2884F}"/>
                </a:ext>
              </a:extLst>
            </p:cNvPr>
            <p:cNvSpPr/>
            <p:nvPr/>
          </p:nvSpPr>
          <p:spPr>
            <a:xfrm flipV="1">
              <a:off x="1437351" y="3508484"/>
              <a:ext cx="7200000" cy="1080000"/>
            </a:xfrm>
            <a:custGeom>
              <a:avLst/>
              <a:gdLst>
                <a:gd name="connsiteX0" fmla="*/ 314185 w 3126929"/>
                <a:gd name="connsiteY0" fmla="*/ 0 h 727424"/>
                <a:gd name="connsiteX1" fmla="*/ 3126929 w 3126929"/>
                <a:gd name="connsiteY1" fmla="*/ 0 h 727424"/>
                <a:gd name="connsiteX2" fmla="*/ 3126929 w 3126929"/>
                <a:gd name="connsiteY2" fmla="*/ 413239 h 727424"/>
                <a:gd name="connsiteX3" fmla="*/ 314185 w 3126929"/>
                <a:gd name="connsiteY3" fmla="*/ 413239 h 727424"/>
                <a:gd name="connsiteX4" fmla="*/ 0 w 3126929"/>
                <a:gd name="connsiteY4" fmla="*/ 727424 h 727424"/>
                <a:gd name="connsiteX5" fmla="*/ 0 w 3126929"/>
                <a:gd name="connsiteY5" fmla="*/ 314185 h 727424"/>
                <a:gd name="connsiteX6" fmla="*/ 314185 w 3126929"/>
                <a:gd name="connsiteY6" fmla="*/ 0 h 727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26929" h="727424">
                  <a:moveTo>
                    <a:pt x="314185" y="0"/>
                  </a:moveTo>
                  <a:lnTo>
                    <a:pt x="3126929" y="0"/>
                  </a:lnTo>
                  <a:lnTo>
                    <a:pt x="3126929" y="413239"/>
                  </a:lnTo>
                  <a:lnTo>
                    <a:pt x="314185" y="413239"/>
                  </a:lnTo>
                  <a:cubicBezTo>
                    <a:pt x="140665" y="413239"/>
                    <a:pt x="0" y="553904"/>
                    <a:pt x="0" y="727424"/>
                  </a:cubicBezTo>
                  <a:lnTo>
                    <a:pt x="0" y="314185"/>
                  </a:lnTo>
                  <a:cubicBezTo>
                    <a:pt x="0" y="140665"/>
                    <a:pt x="140665" y="0"/>
                    <a:pt x="314185" y="0"/>
                  </a:cubicBezTo>
                  <a:close/>
                </a:path>
              </a:pathLst>
            </a:custGeom>
            <a:solidFill>
              <a:srgbClr val="FF0066"/>
            </a:solidFill>
            <a:ln>
              <a:noFill/>
            </a:ln>
            <a:effectLst>
              <a:outerShdw blurRad="508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1C56302-C5A7-4907-ABF1-8DD9AEA874F5}"/>
                </a:ext>
              </a:extLst>
            </p:cNvPr>
            <p:cNvSpPr txBox="1"/>
            <p:nvPr/>
          </p:nvSpPr>
          <p:spPr>
            <a:xfrm>
              <a:off x="2254811" y="4062489"/>
              <a:ext cx="6120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Business Intelligent Solution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8A7C455A-AC74-479B-AE4B-995389E7560F}"/>
              </a:ext>
            </a:extLst>
          </p:cNvPr>
          <p:cNvSpPr txBox="1"/>
          <p:nvPr/>
        </p:nvSpPr>
        <p:spPr>
          <a:xfrm>
            <a:off x="1366405" y="3602718"/>
            <a:ext cx="6531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6AEF9E77-574A-472A-9033-74F762D0FFFE}"/>
              </a:ext>
            </a:extLst>
          </p:cNvPr>
          <p:cNvGrpSpPr/>
          <p:nvPr/>
        </p:nvGrpSpPr>
        <p:grpSpPr>
          <a:xfrm>
            <a:off x="1437351" y="5271460"/>
            <a:ext cx="7200000" cy="1080000"/>
            <a:chOff x="1437351" y="4595185"/>
            <a:chExt cx="7200000" cy="1080000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D505014D-DEA7-40C6-8F42-75D6E870D921}"/>
                </a:ext>
              </a:extLst>
            </p:cNvPr>
            <p:cNvSpPr/>
            <p:nvPr/>
          </p:nvSpPr>
          <p:spPr>
            <a:xfrm flipV="1">
              <a:off x="1437351" y="4595185"/>
              <a:ext cx="7200000" cy="1080000"/>
            </a:xfrm>
            <a:custGeom>
              <a:avLst/>
              <a:gdLst>
                <a:gd name="connsiteX0" fmla="*/ 314185 w 3126929"/>
                <a:gd name="connsiteY0" fmla="*/ 0 h 727424"/>
                <a:gd name="connsiteX1" fmla="*/ 3126929 w 3126929"/>
                <a:gd name="connsiteY1" fmla="*/ 0 h 727424"/>
                <a:gd name="connsiteX2" fmla="*/ 3126929 w 3126929"/>
                <a:gd name="connsiteY2" fmla="*/ 413239 h 727424"/>
                <a:gd name="connsiteX3" fmla="*/ 314185 w 3126929"/>
                <a:gd name="connsiteY3" fmla="*/ 413239 h 727424"/>
                <a:gd name="connsiteX4" fmla="*/ 0 w 3126929"/>
                <a:gd name="connsiteY4" fmla="*/ 727424 h 727424"/>
                <a:gd name="connsiteX5" fmla="*/ 0 w 3126929"/>
                <a:gd name="connsiteY5" fmla="*/ 314185 h 727424"/>
                <a:gd name="connsiteX6" fmla="*/ 314185 w 3126929"/>
                <a:gd name="connsiteY6" fmla="*/ 0 h 727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26929" h="727424">
                  <a:moveTo>
                    <a:pt x="314185" y="0"/>
                  </a:moveTo>
                  <a:lnTo>
                    <a:pt x="3126929" y="0"/>
                  </a:lnTo>
                  <a:lnTo>
                    <a:pt x="3126929" y="413239"/>
                  </a:lnTo>
                  <a:lnTo>
                    <a:pt x="314185" y="413239"/>
                  </a:lnTo>
                  <a:cubicBezTo>
                    <a:pt x="140665" y="413239"/>
                    <a:pt x="0" y="553904"/>
                    <a:pt x="0" y="727424"/>
                  </a:cubicBezTo>
                  <a:lnTo>
                    <a:pt x="0" y="314185"/>
                  </a:lnTo>
                  <a:cubicBezTo>
                    <a:pt x="0" y="140665"/>
                    <a:pt x="140665" y="0"/>
                    <a:pt x="314185" y="0"/>
                  </a:cubicBezTo>
                  <a:close/>
                </a:path>
              </a:pathLst>
            </a:custGeom>
            <a:solidFill>
              <a:srgbClr val="CC00FF"/>
            </a:solidFill>
            <a:ln>
              <a:noFill/>
            </a:ln>
            <a:effectLst>
              <a:outerShdw blurRad="508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118858D-92CA-4C6D-B72C-30113CF40202}"/>
                </a:ext>
              </a:extLst>
            </p:cNvPr>
            <p:cNvSpPr txBox="1"/>
            <p:nvPr/>
          </p:nvSpPr>
          <p:spPr>
            <a:xfrm>
              <a:off x="2254811" y="5145669"/>
              <a:ext cx="6120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Power BI Licenses </a:t>
              </a: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8E5BF2B6-2249-4492-AB84-85AC37DCD3F6}"/>
              </a:ext>
            </a:extLst>
          </p:cNvPr>
          <p:cNvSpPr txBox="1"/>
          <p:nvPr/>
        </p:nvSpPr>
        <p:spPr>
          <a:xfrm>
            <a:off x="1337029" y="4992103"/>
            <a:ext cx="6531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4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79F337C-E9DD-5BB7-A57A-A5B98F1D4D90}"/>
              </a:ext>
            </a:extLst>
          </p:cNvPr>
          <p:cNvGrpSpPr/>
          <p:nvPr/>
        </p:nvGrpSpPr>
        <p:grpSpPr>
          <a:xfrm>
            <a:off x="8151095" y="218152"/>
            <a:ext cx="3845427" cy="686723"/>
            <a:chOff x="8151095" y="218152"/>
            <a:chExt cx="3845427" cy="686723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690D02C9-9DA4-FCBE-F68F-A9A1766C12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151095" y="218152"/>
              <a:ext cx="3810478" cy="686723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C01717C-465E-2436-D392-D9259C327738}"/>
                </a:ext>
              </a:extLst>
            </p:cNvPr>
            <p:cNvSpPr/>
            <p:nvPr/>
          </p:nvSpPr>
          <p:spPr>
            <a:xfrm>
              <a:off x="11942522" y="733425"/>
              <a:ext cx="54000" cy="1714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12761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/>
      <p:bldP spid="15" grpId="0"/>
      <p:bldP spid="19" grpId="0"/>
      <p:bldP spid="2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FE521-1A0F-69D9-C5FA-4D466685C76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86328" y="157884"/>
            <a:ext cx="10058400" cy="762000"/>
          </a:xfrm>
        </p:spPr>
        <p:txBody>
          <a:bodyPr/>
          <a:lstStyle/>
          <a:p>
            <a:r>
              <a:rPr lang="en-US" b="1" dirty="0">
                <a:solidFill>
                  <a:srgbClr val="0070C0"/>
                </a:solidFill>
              </a:rPr>
              <a:t>DAX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C2990F-8FA6-DAC5-3549-D514141AED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5672" y="995533"/>
            <a:ext cx="8759056" cy="4866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030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FE521-1A0F-69D9-C5FA-4D466685C76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86328" y="157884"/>
            <a:ext cx="10058400" cy="762000"/>
          </a:xfrm>
        </p:spPr>
        <p:txBody>
          <a:bodyPr/>
          <a:lstStyle/>
          <a:p>
            <a:r>
              <a:rPr lang="en-US" b="1" dirty="0">
                <a:solidFill>
                  <a:srgbClr val="0070C0"/>
                </a:solidFill>
              </a:rPr>
              <a:t>DAX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2C56A19-9475-FD62-179D-E51B3672A9E7}"/>
              </a:ext>
            </a:extLst>
          </p:cNvPr>
          <p:cNvGrpSpPr/>
          <p:nvPr/>
        </p:nvGrpSpPr>
        <p:grpSpPr>
          <a:xfrm>
            <a:off x="1356083" y="831631"/>
            <a:ext cx="8759056" cy="4901437"/>
            <a:chOff x="881630" y="831631"/>
            <a:chExt cx="8759056" cy="490143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9C2990F-8FA6-DAC5-3549-D514141AED4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81630" y="831631"/>
              <a:ext cx="8759056" cy="4866933"/>
            </a:xfrm>
            <a:prstGeom prst="rect">
              <a:avLst/>
            </a:prstGeom>
          </p:spPr>
        </p:pic>
        <p:sp>
          <p:nvSpPr>
            <p:cNvPr id="3" name="Arrow: Right 2">
              <a:extLst>
                <a:ext uri="{FF2B5EF4-FFF2-40B4-BE49-F238E27FC236}">
                  <a16:creationId xmlns:a16="http://schemas.microsoft.com/office/drawing/2014/main" id="{4EA7176A-06AD-1310-C7E9-93E6D22313BD}"/>
                </a:ext>
              </a:extLst>
            </p:cNvPr>
            <p:cNvSpPr/>
            <p:nvPr/>
          </p:nvSpPr>
          <p:spPr>
            <a:xfrm>
              <a:off x="5820249" y="4413882"/>
              <a:ext cx="1491305" cy="166745"/>
            </a:xfrm>
            <a:prstGeom prst="rightArrow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A87DE5A-672C-7DAB-3A39-DF18C8EA79A6}"/>
                </a:ext>
              </a:extLst>
            </p:cNvPr>
            <p:cNvSpPr/>
            <p:nvPr/>
          </p:nvSpPr>
          <p:spPr>
            <a:xfrm>
              <a:off x="5820249" y="4447098"/>
              <a:ext cx="1491306" cy="46166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400" b="0" cap="none" spc="0" dirty="0">
                  <a:ln w="0"/>
                  <a:solidFill>
                    <a:srgbClr val="7B245B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Dax Query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9E22F87-2D0F-3D8C-1656-32820A784C57}"/>
                </a:ext>
              </a:extLst>
            </p:cNvPr>
            <p:cNvSpPr/>
            <p:nvPr/>
          </p:nvSpPr>
          <p:spPr>
            <a:xfrm>
              <a:off x="2432642" y="4804912"/>
              <a:ext cx="5814204" cy="9281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616851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FE521-1A0F-69D9-C5FA-4D466685C76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86328" y="157884"/>
            <a:ext cx="10058400" cy="762000"/>
          </a:xfrm>
        </p:spPr>
        <p:txBody>
          <a:bodyPr/>
          <a:lstStyle/>
          <a:p>
            <a:r>
              <a:rPr lang="en-US" b="1" dirty="0">
                <a:solidFill>
                  <a:srgbClr val="0070C0"/>
                </a:solidFill>
              </a:rPr>
              <a:t>M vas DAX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7B664FC-52DD-51AD-1A6B-5CA9833355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272" y="803969"/>
            <a:ext cx="8695180" cy="370170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8E8D94C-1AB5-CE4F-310F-FD4EEE14891E}"/>
              </a:ext>
            </a:extLst>
          </p:cNvPr>
          <p:cNvSpPr/>
          <p:nvPr/>
        </p:nvSpPr>
        <p:spPr>
          <a:xfrm>
            <a:off x="1374845" y="4490036"/>
            <a:ext cx="9880333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4000" b="1" u="sng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</a:t>
            </a:r>
            <a:r>
              <a: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is used to </a:t>
            </a:r>
            <a:r>
              <a:rPr lang="en-US" sz="4000" b="1" cap="none" spc="0" dirty="0">
                <a:ln w="0"/>
                <a:solidFill>
                  <a:srgbClr val="7B245B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extract</a:t>
            </a:r>
            <a:r>
              <a: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, </a:t>
            </a:r>
            <a:r>
              <a:rPr lang="en-US" sz="4000" b="1" cap="none" spc="0" dirty="0">
                <a:ln w="0"/>
                <a:solidFill>
                  <a:srgbClr val="7B245B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transform</a:t>
            </a:r>
            <a:r>
              <a: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and </a:t>
            </a:r>
            <a:r>
              <a:rPr lang="en-US" sz="4000" b="1" cap="none" spc="0" dirty="0">
                <a:ln w="0"/>
                <a:solidFill>
                  <a:srgbClr val="7B245B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load</a:t>
            </a:r>
            <a:r>
              <a: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data </a:t>
            </a:r>
          </a:p>
          <a:p>
            <a:r>
              <a: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from </a:t>
            </a:r>
            <a:r>
              <a:rPr lang="en-US" sz="4000" b="1" u="sng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 source  </a:t>
            </a:r>
            <a:r>
              <a: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to </a:t>
            </a:r>
            <a:r>
              <a:rPr lang="en-US" sz="4000" b="1" u="sng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dataset</a:t>
            </a:r>
          </a:p>
        </p:txBody>
      </p:sp>
    </p:spTree>
    <p:extLst>
      <p:ext uri="{BB962C8B-B14F-4D97-AF65-F5344CB8AC3E}">
        <p14:creationId xmlns:p14="http://schemas.microsoft.com/office/powerpoint/2010/main" val="871465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FE521-1A0F-69D9-C5FA-4D466685C76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86328" y="157884"/>
            <a:ext cx="10058400" cy="762000"/>
          </a:xfrm>
        </p:spPr>
        <p:txBody>
          <a:bodyPr/>
          <a:lstStyle/>
          <a:p>
            <a:r>
              <a:rPr lang="en-US" b="1" dirty="0">
                <a:solidFill>
                  <a:srgbClr val="0070C0"/>
                </a:solidFill>
              </a:rPr>
              <a:t>M vas DAX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8E8D94C-1AB5-CE4F-310F-FD4EEE14891E}"/>
              </a:ext>
            </a:extLst>
          </p:cNvPr>
          <p:cNvSpPr/>
          <p:nvPr/>
        </p:nvSpPr>
        <p:spPr>
          <a:xfrm>
            <a:off x="1357592" y="4624665"/>
            <a:ext cx="10318081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4000" b="1" u="sng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Dax</a:t>
            </a:r>
            <a:r>
              <a: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is used to communicate between the </a:t>
            </a:r>
            <a:r>
              <a:rPr lang="en-US" sz="4000" b="1" u="sng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report</a:t>
            </a:r>
            <a:r>
              <a: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</a:p>
          <a:p>
            <a:r>
              <a: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and </a:t>
            </a:r>
            <a:r>
              <a:rPr lang="en-US" sz="4000" b="1" u="sng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dataset</a:t>
            </a:r>
            <a:r>
              <a: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through </a:t>
            </a:r>
            <a:r>
              <a:rPr lang="en-US" sz="4000" b="0" cap="none" spc="0" dirty="0">
                <a:ln w="0"/>
                <a:solidFill>
                  <a:srgbClr val="64276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measures</a:t>
            </a:r>
            <a:r>
              <a: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and </a:t>
            </a:r>
            <a:r>
              <a:rPr lang="en-US" sz="4000" b="0" cap="none" spc="0" dirty="0">
                <a:ln w="0"/>
                <a:solidFill>
                  <a:srgbClr val="64276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queries.</a:t>
            </a:r>
            <a:endParaRPr lang="en-US" sz="4000" b="1" u="sng" cap="none" spc="0" dirty="0">
              <a:ln w="0"/>
              <a:solidFill>
                <a:srgbClr val="64276C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67CA9F-58CB-4EE3-D2ED-A4204A61FA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5040" y="23255"/>
            <a:ext cx="8000867" cy="4466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144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: Shape 4">
            <a:extLst>
              <a:ext uri="{FF2B5EF4-FFF2-40B4-BE49-F238E27FC236}">
                <a16:creationId xmlns:a16="http://schemas.microsoft.com/office/drawing/2014/main" id="{5A80E0B0-2069-4CBE-93AD-77AEA890AE2A}"/>
              </a:ext>
            </a:extLst>
          </p:cNvPr>
          <p:cNvSpPr/>
          <p:nvPr/>
        </p:nvSpPr>
        <p:spPr>
          <a:xfrm>
            <a:off x="7251" y="-493486"/>
            <a:ext cx="3329256" cy="7984420"/>
          </a:xfrm>
          <a:custGeom>
            <a:avLst/>
            <a:gdLst>
              <a:gd name="connsiteX0" fmla="*/ 0 w 3329256"/>
              <a:gd name="connsiteY0" fmla="*/ 0 h 7984420"/>
              <a:gd name="connsiteX1" fmla="*/ 1 w 3329256"/>
              <a:gd name="connsiteY1" fmla="*/ 0 h 7984420"/>
              <a:gd name="connsiteX2" fmla="*/ 1898776 w 3329256"/>
              <a:gd name="connsiteY2" fmla="*/ 1713483 h 7984420"/>
              <a:gd name="connsiteX3" fmla="*/ 1908630 w 3329256"/>
              <a:gd name="connsiteY3" fmla="*/ 1908628 h 7984420"/>
              <a:gd name="connsiteX4" fmla="*/ 1908630 w 3329256"/>
              <a:gd name="connsiteY4" fmla="*/ 6075792 h 7984420"/>
              <a:gd name="connsiteX5" fmla="*/ 1908626 w 3329256"/>
              <a:gd name="connsiteY5" fmla="*/ 6075792 h 7984420"/>
              <a:gd name="connsiteX6" fmla="*/ 1915960 w 3329256"/>
              <a:gd name="connsiteY6" fmla="*/ 6221042 h 7984420"/>
              <a:gd name="connsiteX7" fmla="*/ 3329256 w 3329256"/>
              <a:gd name="connsiteY7" fmla="*/ 7496421 h 7984420"/>
              <a:gd name="connsiteX8" fmla="*/ 3329256 w 3329256"/>
              <a:gd name="connsiteY8" fmla="*/ 7984420 h 7984420"/>
              <a:gd name="connsiteX9" fmla="*/ 3329255 w 3329256"/>
              <a:gd name="connsiteY9" fmla="*/ 7984420 h 7984420"/>
              <a:gd name="connsiteX10" fmla="*/ 1430480 w 3329256"/>
              <a:gd name="connsiteY10" fmla="*/ 6270937 h 7984420"/>
              <a:gd name="connsiteX11" fmla="*/ 1420626 w 3329256"/>
              <a:gd name="connsiteY11" fmla="*/ 6075792 h 7984420"/>
              <a:gd name="connsiteX12" fmla="*/ 1420626 w 3329256"/>
              <a:gd name="connsiteY12" fmla="*/ 1908628 h 7984420"/>
              <a:gd name="connsiteX13" fmla="*/ 1420630 w 3329256"/>
              <a:gd name="connsiteY13" fmla="*/ 1908628 h 7984420"/>
              <a:gd name="connsiteX14" fmla="*/ 1413296 w 3329256"/>
              <a:gd name="connsiteY14" fmla="*/ 1763378 h 7984420"/>
              <a:gd name="connsiteX15" fmla="*/ 0 w 3329256"/>
              <a:gd name="connsiteY15" fmla="*/ 487999 h 7984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329256" h="7984420">
                <a:moveTo>
                  <a:pt x="0" y="0"/>
                </a:moveTo>
                <a:lnTo>
                  <a:pt x="1" y="0"/>
                </a:lnTo>
                <a:cubicBezTo>
                  <a:pt x="988227" y="0"/>
                  <a:pt x="1801035" y="751045"/>
                  <a:pt x="1898776" y="1713483"/>
                </a:cubicBezTo>
                <a:lnTo>
                  <a:pt x="1908630" y="1908628"/>
                </a:lnTo>
                <a:lnTo>
                  <a:pt x="1908630" y="6075792"/>
                </a:lnTo>
                <a:lnTo>
                  <a:pt x="1908626" y="6075792"/>
                </a:lnTo>
                <a:lnTo>
                  <a:pt x="1915960" y="6221042"/>
                </a:lnTo>
                <a:cubicBezTo>
                  <a:pt x="1988711" y="6937403"/>
                  <a:pt x="2593701" y="7496421"/>
                  <a:pt x="3329256" y="7496421"/>
                </a:cubicBezTo>
                <a:lnTo>
                  <a:pt x="3329256" y="7984420"/>
                </a:lnTo>
                <a:lnTo>
                  <a:pt x="3329255" y="7984420"/>
                </a:lnTo>
                <a:cubicBezTo>
                  <a:pt x="2341029" y="7984420"/>
                  <a:pt x="1528221" y="7233375"/>
                  <a:pt x="1430480" y="6270937"/>
                </a:cubicBezTo>
                <a:lnTo>
                  <a:pt x="1420626" y="6075792"/>
                </a:lnTo>
                <a:lnTo>
                  <a:pt x="1420626" y="1908628"/>
                </a:lnTo>
                <a:lnTo>
                  <a:pt x="1420630" y="1908628"/>
                </a:lnTo>
                <a:lnTo>
                  <a:pt x="1413296" y="1763378"/>
                </a:lnTo>
                <a:cubicBezTo>
                  <a:pt x="1340545" y="1047017"/>
                  <a:pt x="735555" y="487999"/>
                  <a:pt x="0" y="487999"/>
                </a:cubicBezTo>
                <a:close/>
              </a:path>
            </a:pathLst>
          </a:custGeom>
          <a:gradFill flip="none" rotWithShape="1">
            <a:gsLst>
              <a:gs pos="61000">
                <a:srgbClr val="00CC99"/>
              </a:gs>
              <a:gs pos="27400">
                <a:srgbClr val="33CCFF"/>
              </a:gs>
              <a:gs pos="0">
                <a:srgbClr val="000099"/>
              </a:gs>
              <a:gs pos="100000">
                <a:srgbClr val="006600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6AEF9E77-574A-472A-9033-74F762D0FFFE}"/>
              </a:ext>
            </a:extLst>
          </p:cNvPr>
          <p:cNvGrpSpPr/>
          <p:nvPr/>
        </p:nvGrpSpPr>
        <p:grpSpPr>
          <a:xfrm>
            <a:off x="1437351" y="5271460"/>
            <a:ext cx="7200000" cy="1080000"/>
            <a:chOff x="1437351" y="4595185"/>
            <a:chExt cx="7200000" cy="1080000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D505014D-DEA7-40C6-8F42-75D6E870D921}"/>
                </a:ext>
              </a:extLst>
            </p:cNvPr>
            <p:cNvSpPr/>
            <p:nvPr/>
          </p:nvSpPr>
          <p:spPr>
            <a:xfrm flipV="1">
              <a:off x="1437351" y="4595185"/>
              <a:ext cx="7200000" cy="1080000"/>
            </a:xfrm>
            <a:custGeom>
              <a:avLst/>
              <a:gdLst>
                <a:gd name="connsiteX0" fmla="*/ 314185 w 3126929"/>
                <a:gd name="connsiteY0" fmla="*/ 0 h 727424"/>
                <a:gd name="connsiteX1" fmla="*/ 3126929 w 3126929"/>
                <a:gd name="connsiteY1" fmla="*/ 0 h 727424"/>
                <a:gd name="connsiteX2" fmla="*/ 3126929 w 3126929"/>
                <a:gd name="connsiteY2" fmla="*/ 413239 h 727424"/>
                <a:gd name="connsiteX3" fmla="*/ 314185 w 3126929"/>
                <a:gd name="connsiteY3" fmla="*/ 413239 h 727424"/>
                <a:gd name="connsiteX4" fmla="*/ 0 w 3126929"/>
                <a:gd name="connsiteY4" fmla="*/ 727424 h 727424"/>
                <a:gd name="connsiteX5" fmla="*/ 0 w 3126929"/>
                <a:gd name="connsiteY5" fmla="*/ 314185 h 727424"/>
                <a:gd name="connsiteX6" fmla="*/ 314185 w 3126929"/>
                <a:gd name="connsiteY6" fmla="*/ 0 h 727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26929" h="727424">
                  <a:moveTo>
                    <a:pt x="314185" y="0"/>
                  </a:moveTo>
                  <a:lnTo>
                    <a:pt x="3126929" y="0"/>
                  </a:lnTo>
                  <a:lnTo>
                    <a:pt x="3126929" y="413239"/>
                  </a:lnTo>
                  <a:lnTo>
                    <a:pt x="314185" y="413239"/>
                  </a:lnTo>
                  <a:cubicBezTo>
                    <a:pt x="140665" y="413239"/>
                    <a:pt x="0" y="553904"/>
                    <a:pt x="0" y="727424"/>
                  </a:cubicBezTo>
                  <a:lnTo>
                    <a:pt x="0" y="314185"/>
                  </a:lnTo>
                  <a:cubicBezTo>
                    <a:pt x="0" y="140665"/>
                    <a:pt x="140665" y="0"/>
                    <a:pt x="314185" y="0"/>
                  </a:cubicBezTo>
                  <a:close/>
                </a:path>
              </a:pathLst>
            </a:custGeom>
            <a:solidFill>
              <a:srgbClr val="CC00FF"/>
            </a:solidFill>
            <a:ln>
              <a:noFill/>
            </a:ln>
            <a:effectLst>
              <a:outerShdw blurRad="508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118858D-92CA-4C6D-B72C-30113CF40202}"/>
                </a:ext>
              </a:extLst>
            </p:cNvPr>
            <p:cNvSpPr txBox="1"/>
            <p:nvPr/>
          </p:nvSpPr>
          <p:spPr>
            <a:xfrm>
              <a:off x="2254811" y="5145669"/>
              <a:ext cx="6120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Power BI Licenses </a:t>
              </a: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8E5BF2B6-2249-4492-AB84-85AC37DCD3F6}"/>
              </a:ext>
            </a:extLst>
          </p:cNvPr>
          <p:cNvSpPr txBox="1"/>
          <p:nvPr/>
        </p:nvSpPr>
        <p:spPr>
          <a:xfrm>
            <a:off x="1337029" y="4992103"/>
            <a:ext cx="6531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4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E4562EC-935B-743D-46FF-FC8FD769F4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3340" y="128528"/>
            <a:ext cx="2110221" cy="1467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025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3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FE521-1A0F-69D9-C5FA-4D466685C76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86328" y="157884"/>
            <a:ext cx="10058400" cy="762000"/>
          </a:xfrm>
        </p:spPr>
        <p:txBody>
          <a:bodyPr/>
          <a:lstStyle/>
          <a:p>
            <a:r>
              <a:rPr lang="en-US" b="1" dirty="0">
                <a:solidFill>
                  <a:srgbClr val="0070C0"/>
                </a:solidFill>
              </a:rPr>
              <a:t>Power Bi  Licenses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292326-D30B-C4B1-1827-4607E62254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5295" y="1030646"/>
            <a:ext cx="7373379" cy="429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901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FE521-1A0F-69D9-C5FA-4D466685C76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86328" y="157884"/>
            <a:ext cx="10058400" cy="762000"/>
          </a:xfrm>
        </p:spPr>
        <p:txBody>
          <a:bodyPr/>
          <a:lstStyle/>
          <a:p>
            <a:r>
              <a:rPr lang="en-US" b="1" dirty="0">
                <a:solidFill>
                  <a:srgbClr val="0070C0"/>
                </a:solidFill>
              </a:rPr>
              <a:t>Power Bi Licenses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9987F4-76D2-B38A-DEBA-D9EEC66073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299" y="1018839"/>
            <a:ext cx="5287113" cy="2410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920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FE521-1A0F-69D9-C5FA-4D466685C76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86328" y="157884"/>
            <a:ext cx="10058400" cy="762000"/>
          </a:xfrm>
        </p:spPr>
        <p:txBody>
          <a:bodyPr/>
          <a:lstStyle/>
          <a:p>
            <a:r>
              <a:rPr lang="en-US" b="1" dirty="0">
                <a:solidFill>
                  <a:srgbClr val="0070C0"/>
                </a:solidFill>
              </a:rPr>
              <a:t>Power Bi  Licenses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B1375C-E799-8142-633C-995627D7DE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728" y="904522"/>
            <a:ext cx="11774543" cy="5048955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3578E445-4B61-B6F2-192D-682BDFE8D50E}"/>
              </a:ext>
            </a:extLst>
          </p:cNvPr>
          <p:cNvGrpSpPr/>
          <p:nvPr/>
        </p:nvGrpSpPr>
        <p:grpSpPr>
          <a:xfrm>
            <a:off x="4362349" y="2491820"/>
            <a:ext cx="2387600" cy="2096654"/>
            <a:chOff x="3422073" y="2724728"/>
            <a:chExt cx="2387600" cy="2096654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6A43FFB7-AE8A-C08D-9F34-469E35148C7E}"/>
                </a:ext>
              </a:extLst>
            </p:cNvPr>
            <p:cNvCxnSpPr/>
            <p:nvPr/>
          </p:nvCxnSpPr>
          <p:spPr>
            <a:xfrm flipH="1">
              <a:off x="4461164" y="4821382"/>
              <a:ext cx="1348509" cy="0"/>
            </a:xfrm>
            <a:prstGeom prst="straightConnector1">
              <a:avLst/>
            </a:prstGeom>
            <a:ln w="3810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A678FAAB-D823-440E-3B41-D9CA7A219D7A}"/>
                </a:ext>
              </a:extLst>
            </p:cNvPr>
            <p:cNvCxnSpPr>
              <a:cxnSpLocks/>
            </p:cNvCxnSpPr>
            <p:nvPr/>
          </p:nvCxnSpPr>
          <p:spPr>
            <a:xfrm>
              <a:off x="3422073" y="2724728"/>
              <a:ext cx="0" cy="1302327"/>
            </a:xfrm>
            <a:prstGeom prst="straightConnector1">
              <a:avLst/>
            </a:prstGeom>
            <a:ln w="3810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9099AB36-F542-3BFC-8477-A5D5161F00ED}"/>
              </a:ext>
            </a:extLst>
          </p:cNvPr>
          <p:cNvGrpSpPr/>
          <p:nvPr/>
        </p:nvGrpSpPr>
        <p:grpSpPr>
          <a:xfrm>
            <a:off x="5137943" y="2854036"/>
            <a:ext cx="1681018" cy="1274619"/>
            <a:chOff x="4128655" y="2854036"/>
            <a:chExt cx="1681018" cy="1274619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385933B1-73F7-6A01-B3F8-489C996CE3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28655" y="2854036"/>
              <a:ext cx="1681018" cy="1274619"/>
            </a:xfrm>
            <a:prstGeom prst="straightConnector1">
              <a:avLst/>
            </a:prstGeom>
            <a:ln w="3810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0E22FFB-9C74-1108-84A6-3AFF9C57D134}"/>
                </a:ext>
              </a:extLst>
            </p:cNvPr>
            <p:cNvSpPr/>
            <p:nvPr/>
          </p:nvSpPr>
          <p:spPr>
            <a:xfrm rot="19450648">
              <a:off x="4408895" y="3191224"/>
              <a:ext cx="881973" cy="3693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b="1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Publish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51258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FE521-1A0F-69D9-C5FA-4D466685C76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86328" y="157884"/>
            <a:ext cx="10058400" cy="762000"/>
          </a:xfrm>
        </p:spPr>
        <p:txBody>
          <a:bodyPr/>
          <a:lstStyle/>
          <a:p>
            <a:r>
              <a:rPr lang="en-US" b="1" dirty="0">
                <a:solidFill>
                  <a:srgbClr val="0070C0"/>
                </a:solidFill>
              </a:rPr>
              <a:t>Power Bi  Licenses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F2A5DB-98FB-F754-95BF-0C06F7BE13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966" y="823549"/>
            <a:ext cx="11060068" cy="5210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276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FE521-1A0F-69D9-C5FA-4D466685C76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86328" y="157884"/>
            <a:ext cx="10058400" cy="762000"/>
          </a:xfrm>
        </p:spPr>
        <p:txBody>
          <a:bodyPr/>
          <a:lstStyle/>
          <a:p>
            <a:r>
              <a:rPr lang="en-US" b="1" dirty="0">
                <a:solidFill>
                  <a:srgbClr val="0070C0"/>
                </a:solidFill>
              </a:rPr>
              <a:t>Power Bi  Licenses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E43930-12DF-1246-B0C1-2B7E1ADC22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360" y="847364"/>
            <a:ext cx="11317279" cy="5163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450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: Shape 4">
            <a:extLst>
              <a:ext uri="{FF2B5EF4-FFF2-40B4-BE49-F238E27FC236}">
                <a16:creationId xmlns:a16="http://schemas.microsoft.com/office/drawing/2014/main" id="{5A80E0B0-2069-4CBE-93AD-77AEA890AE2A}"/>
              </a:ext>
            </a:extLst>
          </p:cNvPr>
          <p:cNvSpPr/>
          <p:nvPr/>
        </p:nvSpPr>
        <p:spPr>
          <a:xfrm>
            <a:off x="7251" y="-493486"/>
            <a:ext cx="3329256" cy="7984420"/>
          </a:xfrm>
          <a:custGeom>
            <a:avLst/>
            <a:gdLst>
              <a:gd name="connsiteX0" fmla="*/ 0 w 3329256"/>
              <a:gd name="connsiteY0" fmla="*/ 0 h 7984420"/>
              <a:gd name="connsiteX1" fmla="*/ 1 w 3329256"/>
              <a:gd name="connsiteY1" fmla="*/ 0 h 7984420"/>
              <a:gd name="connsiteX2" fmla="*/ 1898776 w 3329256"/>
              <a:gd name="connsiteY2" fmla="*/ 1713483 h 7984420"/>
              <a:gd name="connsiteX3" fmla="*/ 1908630 w 3329256"/>
              <a:gd name="connsiteY3" fmla="*/ 1908628 h 7984420"/>
              <a:gd name="connsiteX4" fmla="*/ 1908630 w 3329256"/>
              <a:gd name="connsiteY4" fmla="*/ 6075792 h 7984420"/>
              <a:gd name="connsiteX5" fmla="*/ 1908626 w 3329256"/>
              <a:gd name="connsiteY5" fmla="*/ 6075792 h 7984420"/>
              <a:gd name="connsiteX6" fmla="*/ 1915960 w 3329256"/>
              <a:gd name="connsiteY6" fmla="*/ 6221042 h 7984420"/>
              <a:gd name="connsiteX7" fmla="*/ 3329256 w 3329256"/>
              <a:gd name="connsiteY7" fmla="*/ 7496421 h 7984420"/>
              <a:gd name="connsiteX8" fmla="*/ 3329256 w 3329256"/>
              <a:gd name="connsiteY8" fmla="*/ 7984420 h 7984420"/>
              <a:gd name="connsiteX9" fmla="*/ 3329255 w 3329256"/>
              <a:gd name="connsiteY9" fmla="*/ 7984420 h 7984420"/>
              <a:gd name="connsiteX10" fmla="*/ 1430480 w 3329256"/>
              <a:gd name="connsiteY10" fmla="*/ 6270937 h 7984420"/>
              <a:gd name="connsiteX11" fmla="*/ 1420626 w 3329256"/>
              <a:gd name="connsiteY11" fmla="*/ 6075792 h 7984420"/>
              <a:gd name="connsiteX12" fmla="*/ 1420626 w 3329256"/>
              <a:gd name="connsiteY12" fmla="*/ 1908628 h 7984420"/>
              <a:gd name="connsiteX13" fmla="*/ 1420630 w 3329256"/>
              <a:gd name="connsiteY13" fmla="*/ 1908628 h 7984420"/>
              <a:gd name="connsiteX14" fmla="*/ 1413296 w 3329256"/>
              <a:gd name="connsiteY14" fmla="*/ 1763378 h 7984420"/>
              <a:gd name="connsiteX15" fmla="*/ 0 w 3329256"/>
              <a:gd name="connsiteY15" fmla="*/ 487999 h 7984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329256" h="7984420">
                <a:moveTo>
                  <a:pt x="0" y="0"/>
                </a:moveTo>
                <a:lnTo>
                  <a:pt x="1" y="0"/>
                </a:lnTo>
                <a:cubicBezTo>
                  <a:pt x="988227" y="0"/>
                  <a:pt x="1801035" y="751045"/>
                  <a:pt x="1898776" y="1713483"/>
                </a:cubicBezTo>
                <a:lnTo>
                  <a:pt x="1908630" y="1908628"/>
                </a:lnTo>
                <a:lnTo>
                  <a:pt x="1908630" y="6075792"/>
                </a:lnTo>
                <a:lnTo>
                  <a:pt x="1908626" y="6075792"/>
                </a:lnTo>
                <a:lnTo>
                  <a:pt x="1915960" y="6221042"/>
                </a:lnTo>
                <a:cubicBezTo>
                  <a:pt x="1988711" y="6937403"/>
                  <a:pt x="2593701" y="7496421"/>
                  <a:pt x="3329256" y="7496421"/>
                </a:cubicBezTo>
                <a:lnTo>
                  <a:pt x="3329256" y="7984420"/>
                </a:lnTo>
                <a:lnTo>
                  <a:pt x="3329255" y="7984420"/>
                </a:lnTo>
                <a:cubicBezTo>
                  <a:pt x="2341029" y="7984420"/>
                  <a:pt x="1528221" y="7233375"/>
                  <a:pt x="1430480" y="6270937"/>
                </a:cubicBezTo>
                <a:lnTo>
                  <a:pt x="1420626" y="6075792"/>
                </a:lnTo>
                <a:lnTo>
                  <a:pt x="1420626" y="1908628"/>
                </a:lnTo>
                <a:lnTo>
                  <a:pt x="1420630" y="1908628"/>
                </a:lnTo>
                <a:lnTo>
                  <a:pt x="1413296" y="1763378"/>
                </a:lnTo>
                <a:cubicBezTo>
                  <a:pt x="1340545" y="1047017"/>
                  <a:pt x="735555" y="487999"/>
                  <a:pt x="0" y="487999"/>
                </a:cubicBezTo>
                <a:close/>
              </a:path>
            </a:pathLst>
          </a:custGeom>
          <a:gradFill flip="none" rotWithShape="1">
            <a:gsLst>
              <a:gs pos="61000">
                <a:srgbClr val="00CC99"/>
              </a:gs>
              <a:gs pos="27400">
                <a:srgbClr val="33CCFF"/>
              </a:gs>
              <a:gs pos="0">
                <a:srgbClr val="000099"/>
              </a:gs>
              <a:gs pos="100000">
                <a:srgbClr val="006600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CB93AC6-FE87-4FA9-BBD4-F140C94A9C2A}"/>
              </a:ext>
            </a:extLst>
          </p:cNvPr>
          <p:cNvGrpSpPr/>
          <p:nvPr/>
        </p:nvGrpSpPr>
        <p:grpSpPr>
          <a:xfrm>
            <a:off x="1437348" y="1240019"/>
            <a:ext cx="7200000" cy="1080000"/>
            <a:chOff x="1437350" y="1240020"/>
            <a:chExt cx="4301630" cy="635091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04A175DB-5D33-43C8-AAE4-B1E831D1A234}"/>
                </a:ext>
              </a:extLst>
            </p:cNvPr>
            <p:cNvSpPr/>
            <p:nvPr/>
          </p:nvSpPr>
          <p:spPr>
            <a:xfrm flipV="1">
              <a:off x="1437350" y="1240020"/>
              <a:ext cx="4301630" cy="635091"/>
            </a:xfrm>
            <a:custGeom>
              <a:avLst/>
              <a:gdLst>
                <a:gd name="connsiteX0" fmla="*/ 314185 w 3126929"/>
                <a:gd name="connsiteY0" fmla="*/ 0 h 727424"/>
                <a:gd name="connsiteX1" fmla="*/ 3126929 w 3126929"/>
                <a:gd name="connsiteY1" fmla="*/ 0 h 727424"/>
                <a:gd name="connsiteX2" fmla="*/ 3126929 w 3126929"/>
                <a:gd name="connsiteY2" fmla="*/ 413239 h 727424"/>
                <a:gd name="connsiteX3" fmla="*/ 314185 w 3126929"/>
                <a:gd name="connsiteY3" fmla="*/ 413239 h 727424"/>
                <a:gd name="connsiteX4" fmla="*/ 0 w 3126929"/>
                <a:gd name="connsiteY4" fmla="*/ 727424 h 727424"/>
                <a:gd name="connsiteX5" fmla="*/ 0 w 3126929"/>
                <a:gd name="connsiteY5" fmla="*/ 314185 h 727424"/>
                <a:gd name="connsiteX6" fmla="*/ 314185 w 3126929"/>
                <a:gd name="connsiteY6" fmla="*/ 0 h 727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26929" h="727424">
                  <a:moveTo>
                    <a:pt x="314185" y="0"/>
                  </a:moveTo>
                  <a:lnTo>
                    <a:pt x="3126929" y="0"/>
                  </a:lnTo>
                  <a:lnTo>
                    <a:pt x="3126929" y="413239"/>
                  </a:lnTo>
                  <a:lnTo>
                    <a:pt x="314185" y="413239"/>
                  </a:lnTo>
                  <a:cubicBezTo>
                    <a:pt x="140665" y="413239"/>
                    <a:pt x="0" y="553904"/>
                    <a:pt x="0" y="727424"/>
                  </a:cubicBezTo>
                  <a:lnTo>
                    <a:pt x="0" y="314185"/>
                  </a:lnTo>
                  <a:cubicBezTo>
                    <a:pt x="0" y="140665"/>
                    <a:pt x="140665" y="0"/>
                    <a:pt x="314185" y="0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  <a:effectLst>
              <a:outerShdw blurRad="508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E0ECA3F-8570-4FB5-931A-BBA5339DECE3}"/>
                </a:ext>
              </a:extLst>
            </p:cNvPr>
            <p:cNvSpPr txBox="1"/>
            <p:nvPr/>
          </p:nvSpPr>
          <p:spPr>
            <a:xfrm>
              <a:off x="1925742" y="1552614"/>
              <a:ext cx="3656386" cy="2714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400" b="1" dirty="0">
                  <a:solidFill>
                    <a:prstClr val="white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Download Power BI Desktop</a:t>
              </a:r>
              <a:endPara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67A620AF-3788-4F4E-848F-1363C314793B}"/>
              </a:ext>
            </a:extLst>
          </p:cNvPr>
          <p:cNvSpPr txBox="1"/>
          <p:nvPr/>
        </p:nvSpPr>
        <p:spPr>
          <a:xfrm>
            <a:off x="1337029" y="823948"/>
            <a:ext cx="6531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5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79F337C-E9DD-5BB7-A57A-A5B98F1D4D90}"/>
              </a:ext>
            </a:extLst>
          </p:cNvPr>
          <p:cNvGrpSpPr/>
          <p:nvPr/>
        </p:nvGrpSpPr>
        <p:grpSpPr>
          <a:xfrm>
            <a:off x="8151095" y="218152"/>
            <a:ext cx="3845427" cy="686723"/>
            <a:chOff x="8151095" y="218152"/>
            <a:chExt cx="3845427" cy="686723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690D02C9-9DA4-FCBE-F68F-A9A1766C12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151095" y="218152"/>
              <a:ext cx="3810478" cy="686723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C01717C-465E-2436-D392-D9259C327738}"/>
                </a:ext>
              </a:extLst>
            </p:cNvPr>
            <p:cNvSpPr/>
            <p:nvPr/>
          </p:nvSpPr>
          <p:spPr>
            <a:xfrm>
              <a:off x="11942522" y="733425"/>
              <a:ext cx="54000" cy="1714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52729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58460DAD-E25F-0D2C-9648-53A0EE3EB797}"/>
              </a:ext>
            </a:extLst>
          </p:cNvPr>
          <p:cNvGrpSpPr/>
          <p:nvPr/>
        </p:nvGrpSpPr>
        <p:grpSpPr>
          <a:xfrm>
            <a:off x="301077" y="4630524"/>
            <a:ext cx="11372492" cy="2133600"/>
            <a:chOff x="301077" y="4630524"/>
            <a:chExt cx="11372492" cy="2133600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55EA6131-FE65-356B-FF03-521C9B58846A}"/>
                </a:ext>
              </a:extLst>
            </p:cNvPr>
            <p:cNvSpPr/>
            <p:nvPr/>
          </p:nvSpPr>
          <p:spPr>
            <a:xfrm>
              <a:off x="605876" y="4630524"/>
              <a:ext cx="11067693" cy="2133600"/>
            </a:xfrm>
            <a:prstGeom prst="roundRect">
              <a:avLst/>
            </a:prstGeom>
            <a:gradFill flip="none" rotWithShape="1">
              <a:gsLst>
                <a:gs pos="0">
                  <a:schemeClr val="bg1"/>
                </a:gs>
                <a:gs pos="35000">
                  <a:schemeClr val="accent1">
                    <a:lumMod val="0"/>
                    <a:lumOff val="100000"/>
                  </a:schemeClr>
                </a:gs>
                <a:gs pos="100000">
                  <a:srgbClr val="0D3039"/>
                </a:gs>
              </a:gsLst>
              <a:path path="circle">
                <a:fillToRect l="100000" t="100000"/>
              </a:path>
              <a:tileRect r="-100000" b="-100000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0" name="Picture 9" descr="Graphical user interface, text&#10;&#10;Description automatically generated with medium confidence">
              <a:extLst>
                <a:ext uri="{FF2B5EF4-FFF2-40B4-BE49-F238E27FC236}">
                  <a16:creationId xmlns:a16="http://schemas.microsoft.com/office/drawing/2014/main" id="{FF2A8C1B-5012-4CF3-8730-3FF34D333C5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17552" y="5596970"/>
              <a:ext cx="2084032" cy="715548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5FF4B71-593E-EB74-D02B-407DBF1F4C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634302" y="5465600"/>
              <a:ext cx="1484300" cy="978289"/>
            </a:xfrm>
            <a:prstGeom prst="rect">
              <a:avLst/>
            </a:prstGeom>
          </p:spPr>
        </p:pic>
        <p:pic>
          <p:nvPicPr>
            <p:cNvPr id="12" name="Picture 11" descr="Logo, icon&#10;&#10;Description automatically generated">
              <a:extLst>
                <a:ext uri="{FF2B5EF4-FFF2-40B4-BE49-F238E27FC236}">
                  <a16:creationId xmlns:a16="http://schemas.microsoft.com/office/drawing/2014/main" id="{E415D590-099E-BC61-7B8D-4C6F11E968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0976" y="5802850"/>
              <a:ext cx="420827" cy="365694"/>
            </a:xfrm>
            <a:prstGeom prst="rect">
              <a:avLst/>
            </a:prstGeom>
          </p:spPr>
        </p:pic>
        <p:sp>
          <p:nvSpPr>
            <p:cNvPr id="13" name="Subtitle 2">
              <a:extLst>
                <a:ext uri="{FF2B5EF4-FFF2-40B4-BE49-F238E27FC236}">
                  <a16:creationId xmlns:a16="http://schemas.microsoft.com/office/drawing/2014/main" id="{DC17C374-BCD3-8E5D-E58B-2E8806A7F72B}"/>
                </a:ext>
              </a:extLst>
            </p:cNvPr>
            <p:cNvSpPr txBox="1">
              <a:spLocks/>
            </p:cNvSpPr>
            <p:nvPr/>
          </p:nvSpPr>
          <p:spPr>
            <a:xfrm>
              <a:off x="301077" y="4782924"/>
              <a:ext cx="4544490" cy="1828800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 Black" panose="020B0A04020102020204" pitchFamily="34" charset="0"/>
                  <a:ea typeface="+mn-ea"/>
                  <a:cs typeface="+mn-cs"/>
                </a:rPr>
                <a:t>Prepared By :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 Black" panose="020B0A04020102020204" pitchFamily="34" charset="0"/>
                  <a:ea typeface="+mn-ea"/>
                  <a:cs typeface="+mn-cs"/>
                </a:rPr>
                <a:t>Said Fawzy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 Black" panose="020B0A04020102020204" pitchFamily="34" charset="0"/>
                  <a:ea typeface="+mn-ea"/>
                  <a:cs typeface="+mn-cs"/>
                </a:rPr>
                <a:t>Manager of Information Center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 Black" panose="020B0A04020102020204" pitchFamily="34" charset="0"/>
                  <a:ea typeface="+mn-ea"/>
                  <a:cs typeface="+mn-cs"/>
                </a:rPr>
                <a:t>Tendering Department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 Black" panose="020B0A04020102020204" pitchFamily="34" charset="0"/>
                  <a:ea typeface="+mn-ea"/>
                  <a:cs typeface="+mn-cs"/>
                </a:rPr>
                <a:t>Arab Contractors 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3CF8D17-35DC-01B3-CFFD-9310CC53F251}"/>
              </a:ext>
            </a:extLst>
          </p:cNvPr>
          <p:cNvGrpSpPr/>
          <p:nvPr/>
        </p:nvGrpSpPr>
        <p:grpSpPr>
          <a:xfrm>
            <a:off x="-152398" y="1156270"/>
            <a:ext cx="12191999" cy="3358835"/>
            <a:chOff x="2809475" y="815324"/>
            <a:chExt cx="6883989" cy="1631249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1263A1C6-0768-61F3-3983-14C1722F5E05}"/>
                </a:ext>
              </a:extLst>
            </p:cNvPr>
            <p:cNvGrpSpPr/>
            <p:nvPr/>
          </p:nvGrpSpPr>
          <p:grpSpPr>
            <a:xfrm>
              <a:off x="5341189" y="815324"/>
              <a:ext cx="1800391" cy="1631249"/>
              <a:chOff x="5341189" y="815324"/>
              <a:chExt cx="1800391" cy="1631249"/>
            </a:xfrm>
          </p:grpSpPr>
          <p:pic>
            <p:nvPicPr>
              <p:cNvPr id="18" name="Picture 2" descr="What is Power BI? - Beginner's Guide to Power BI | DataCamp">
                <a:extLst>
                  <a:ext uri="{FF2B5EF4-FFF2-40B4-BE49-F238E27FC236}">
                    <a16:creationId xmlns:a16="http://schemas.microsoft.com/office/drawing/2014/main" id="{DD9EE306-5BE3-0CAB-1916-517B40D240A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88386" y="815324"/>
                <a:ext cx="1653194" cy="163124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755244EE-8F99-689F-B67E-AAC0FC509EA2}"/>
                  </a:ext>
                </a:extLst>
              </p:cNvPr>
              <p:cNvSpPr/>
              <p:nvPr/>
            </p:nvSpPr>
            <p:spPr>
              <a:xfrm>
                <a:off x="5341189" y="1947251"/>
                <a:ext cx="1509622" cy="40177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4441A9D-7B82-F0CD-0651-59C06B762A87}"/>
                </a:ext>
              </a:extLst>
            </p:cNvPr>
            <p:cNvSpPr txBox="1"/>
            <p:nvPr/>
          </p:nvSpPr>
          <p:spPr>
            <a:xfrm>
              <a:off x="2809475" y="1941918"/>
              <a:ext cx="6883989" cy="3437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4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 Black" panose="020B0A04020102020204" pitchFamily="34" charset="0"/>
                  <a:ea typeface="+mn-ea"/>
                  <a:cs typeface="Times New Roman" panose="02020603050405020304" pitchFamily="18" charset="0"/>
                </a:rPr>
                <a:t>2 Download Power BI Desktop</a:t>
              </a:r>
              <a:endPara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1384C76A-1F38-5091-E03F-8B3458692D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1077" y="163034"/>
            <a:ext cx="2110221" cy="1467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949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: Shape 4">
            <a:extLst>
              <a:ext uri="{FF2B5EF4-FFF2-40B4-BE49-F238E27FC236}">
                <a16:creationId xmlns:a16="http://schemas.microsoft.com/office/drawing/2014/main" id="{5A80E0B0-2069-4CBE-93AD-77AEA890AE2A}"/>
              </a:ext>
            </a:extLst>
          </p:cNvPr>
          <p:cNvSpPr/>
          <p:nvPr/>
        </p:nvSpPr>
        <p:spPr>
          <a:xfrm>
            <a:off x="7251" y="-493486"/>
            <a:ext cx="3329256" cy="7984420"/>
          </a:xfrm>
          <a:custGeom>
            <a:avLst/>
            <a:gdLst>
              <a:gd name="connsiteX0" fmla="*/ 0 w 3329256"/>
              <a:gd name="connsiteY0" fmla="*/ 0 h 7984420"/>
              <a:gd name="connsiteX1" fmla="*/ 1 w 3329256"/>
              <a:gd name="connsiteY1" fmla="*/ 0 h 7984420"/>
              <a:gd name="connsiteX2" fmla="*/ 1898776 w 3329256"/>
              <a:gd name="connsiteY2" fmla="*/ 1713483 h 7984420"/>
              <a:gd name="connsiteX3" fmla="*/ 1908630 w 3329256"/>
              <a:gd name="connsiteY3" fmla="*/ 1908628 h 7984420"/>
              <a:gd name="connsiteX4" fmla="*/ 1908630 w 3329256"/>
              <a:gd name="connsiteY4" fmla="*/ 6075792 h 7984420"/>
              <a:gd name="connsiteX5" fmla="*/ 1908626 w 3329256"/>
              <a:gd name="connsiteY5" fmla="*/ 6075792 h 7984420"/>
              <a:gd name="connsiteX6" fmla="*/ 1915960 w 3329256"/>
              <a:gd name="connsiteY6" fmla="*/ 6221042 h 7984420"/>
              <a:gd name="connsiteX7" fmla="*/ 3329256 w 3329256"/>
              <a:gd name="connsiteY7" fmla="*/ 7496421 h 7984420"/>
              <a:gd name="connsiteX8" fmla="*/ 3329256 w 3329256"/>
              <a:gd name="connsiteY8" fmla="*/ 7984420 h 7984420"/>
              <a:gd name="connsiteX9" fmla="*/ 3329255 w 3329256"/>
              <a:gd name="connsiteY9" fmla="*/ 7984420 h 7984420"/>
              <a:gd name="connsiteX10" fmla="*/ 1430480 w 3329256"/>
              <a:gd name="connsiteY10" fmla="*/ 6270937 h 7984420"/>
              <a:gd name="connsiteX11" fmla="*/ 1420626 w 3329256"/>
              <a:gd name="connsiteY11" fmla="*/ 6075792 h 7984420"/>
              <a:gd name="connsiteX12" fmla="*/ 1420626 w 3329256"/>
              <a:gd name="connsiteY12" fmla="*/ 1908628 h 7984420"/>
              <a:gd name="connsiteX13" fmla="*/ 1420630 w 3329256"/>
              <a:gd name="connsiteY13" fmla="*/ 1908628 h 7984420"/>
              <a:gd name="connsiteX14" fmla="*/ 1413296 w 3329256"/>
              <a:gd name="connsiteY14" fmla="*/ 1763378 h 7984420"/>
              <a:gd name="connsiteX15" fmla="*/ 0 w 3329256"/>
              <a:gd name="connsiteY15" fmla="*/ 487999 h 7984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329256" h="7984420">
                <a:moveTo>
                  <a:pt x="0" y="0"/>
                </a:moveTo>
                <a:lnTo>
                  <a:pt x="1" y="0"/>
                </a:lnTo>
                <a:cubicBezTo>
                  <a:pt x="988227" y="0"/>
                  <a:pt x="1801035" y="751045"/>
                  <a:pt x="1898776" y="1713483"/>
                </a:cubicBezTo>
                <a:lnTo>
                  <a:pt x="1908630" y="1908628"/>
                </a:lnTo>
                <a:lnTo>
                  <a:pt x="1908630" y="6075792"/>
                </a:lnTo>
                <a:lnTo>
                  <a:pt x="1908626" y="6075792"/>
                </a:lnTo>
                <a:lnTo>
                  <a:pt x="1915960" y="6221042"/>
                </a:lnTo>
                <a:cubicBezTo>
                  <a:pt x="1988711" y="6937403"/>
                  <a:pt x="2593701" y="7496421"/>
                  <a:pt x="3329256" y="7496421"/>
                </a:cubicBezTo>
                <a:lnTo>
                  <a:pt x="3329256" y="7984420"/>
                </a:lnTo>
                <a:lnTo>
                  <a:pt x="3329255" y="7984420"/>
                </a:lnTo>
                <a:cubicBezTo>
                  <a:pt x="2341029" y="7984420"/>
                  <a:pt x="1528221" y="7233375"/>
                  <a:pt x="1430480" y="6270937"/>
                </a:cubicBezTo>
                <a:lnTo>
                  <a:pt x="1420626" y="6075792"/>
                </a:lnTo>
                <a:lnTo>
                  <a:pt x="1420626" y="1908628"/>
                </a:lnTo>
                <a:lnTo>
                  <a:pt x="1420630" y="1908628"/>
                </a:lnTo>
                <a:lnTo>
                  <a:pt x="1413296" y="1763378"/>
                </a:lnTo>
                <a:cubicBezTo>
                  <a:pt x="1340545" y="1047017"/>
                  <a:pt x="735555" y="487999"/>
                  <a:pt x="0" y="487999"/>
                </a:cubicBezTo>
                <a:close/>
              </a:path>
            </a:pathLst>
          </a:custGeom>
          <a:gradFill flip="none" rotWithShape="1">
            <a:gsLst>
              <a:gs pos="61000">
                <a:srgbClr val="00CC99"/>
              </a:gs>
              <a:gs pos="27400">
                <a:srgbClr val="33CCFF"/>
              </a:gs>
              <a:gs pos="0">
                <a:srgbClr val="000099"/>
              </a:gs>
              <a:gs pos="100000">
                <a:srgbClr val="006600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CB93AC6-FE87-4FA9-BBD4-F140C94A9C2A}"/>
              </a:ext>
            </a:extLst>
          </p:cNvPr>
          <p:cNvGrpSpPr/>
          <p:nvPr/>
        </p:nvGrpSpPr>
        <p:grpSpPr>
          <a:xfrm>
            <a:off x="1437348" y="1240019"/>
            <a:ext cx="7200000" cy="1080000"/>
            <a:chOff x="1437350" y="1240020"/>
            <a:chExt cx="4301630" cy="635091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04A175DB-5D33-43C8-AAE4-B1E831D1A234}"/>
                </a:ext>
              </a:extLst>
            </p:cNvPr>
            <p:cNvSpPr/>
            <p:nvPr/>
          </p:nvSpPr>
          <p:spPr>
            <a:xfrm flipV="1">
              <a:off x="1437350" y="1240020"/>
              <a:ext cx="4301630" cy="635091"/>
            </a:xfrm>
            <a:custGeom>
              <a:avLst/>
              <a:gdLst>
                <a:gd name="connsiteX0" fmla="*/ 314185 w 3126929"/>
                <a:gd name="connsiteY0" fmla="*/ 0 h 727424"/>
                <a:gd name="connsiteX1" fmla="*/ 3126929 w 3126929"/>
                <a:gd name="connsiteY1" fmla="*/ 0 h 727424"/>
                <a:gd name="connsiteX2" fmla="*/ 3126929 w 3126929"/>
                <a:gd name="connsiteY2" fmla="*/ 413239 h 727424"/>
                <a:gd name="connsiteX3" fmla="*/ 314185 w 3126929"/>
                <a:gd name="connsiteY3" fmla="*/ 413239 h 727424"/>
                <a:gd name="connsiteX4" fmla="*/ 0 w 3126929"/>
                <a:gd name="connsiteY4" fmla="*/ 727424 h 727424"/>
                <a:gd name="connsiteX5" fmla="*/ 0 w 3126929"/>
                <a:gd name="connsiteY5" fmla="*/ 314185 h 727424"/>
                <a:gd name="connsiteX6" fmla="*/ 314185 w 3126929"/>
                <a:gd name="connsiteY6" fmla="*/ 0 h 727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26929" h="727424">
                  <a:moveTo>
                    <a:pt x="314185" y="0"/>
                  </a:moveTo>
                  <a:lnTo>
                    <a:pt x="3126929" y="0"/>
                  </a:lnTo>
                  <a:lnTo>
                    <a:pt x="3126929" y="413239"/>
                  </a:lnTo>
                  <a:lnTo>
                    <a:pt x="314185" y="413239"/>
                  </a:lnTo>
                  <a:cubicBezTo>
                    <a:pt x="140665" y="413239"/>
                    <a:pt x="0" y="553904"/>
                    <a:pt x="0" y="727424"/>
                  </a:cubicBezTo>
                  <a:lnTo>
                    <a:pt x="0" y="314185"/>
                  </a:lnTo>
                  <a:cubicBezTo>
                    <a:pt x="0" y="140665"/>
                    <a:pt x="140665" y="0"/>
                    <a:pt x="314185" y="0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  <a:effectLst>
              <a:outerShdw blurRad="508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E0ECA3F-8570-4FB5-931A-BBA5339DECE3}"/>
                </a:ext>
              </a:extLst>
            </p:cNvPr>
            <p:cNvSpPr txBox="1"/>
            <p:nvPr/>
          </p:nvSpPr>
          <p:spPr>
            <a:xfrm>
              <a:off x="1925742" y="1552614"/>
              <a:ext cx="3656386" cy="2714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400" b="1" dirty="0">
                  <a:solidFill>
                    <a:prstClr val="white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Download Power BI Desktop</a:t>
              </a:r>
              <a:endPara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67A620AF-3788-4F4E-848F-1363C314793B}"/>
              </a:ext>
            </a:extLst>
          </p:cNvPr>
          <p:cNvSpPr txBox="1"/>
          <p:nvPr/>
        </p:nvSpPr>
        <p:spPr>
          <a:xfrm>
            <a:off x="1337029" y="823948"/>
            <a:ext cx="6531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5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CDB1D3B-B233-A31D-3227-50ED885FA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9541" y="41808"/>
            <a:ext cx="2110221" cy="1467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330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hlinkClick r:id="rId2"/>
            <a:extLst>
              <a:ext uri="{FF2B5EF4-FFF2-40B4-BE49-F238E27FC236}">
                <a16:creationId xmlns:a16="http://schemas.microsoft.com/office/drawing/2014/main" id="{FE9D3321-4CAD-1305-B960-68BEC2417242}"/>
              </a:ext>
            </a:extLst>
          </p:cNvPr>
          <p:cNvSpPr txBox="1"/>
          <p:nvPr/>
        </p:nvSpPr>
        <p:spPr>
          <a:xfrm>
            <a:off x="490537" y="2514794"/>
            <a:ext cx="11210925" cy="7448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https://powerbi.microsoft.com/en-us/downloads/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BE8AE70-7C46-478C-06C0-DC0DA4661484}"/>
              </a:ext>
            </a:extLst>
          </p:cNvPr>
          <p:cNvSpPr/>
          <p:nvPr/>
        </p:nvSpPr>
        <p:spPr>
          <a:xfrm>
            <a:off x="490537" y="709044"/>
            <a:ext cx="666939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Option 1: Power BI Site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E7830AC-E8E6-AB6B-257D-C4CECB7479BF}"/>
              </a:ext>
            </a:extLst>
          </p:cNvPr>
          <p:cNvSpPr/>
          <p:nvPr/>
        </p:nvSpPr>
        <p:spPr>
          <a:xfrm>
            <a:off x="1477556" y="4117261"/>
            <a:ext cx="9647641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sng" strike="noStrike" kern="1200" cap="none" spc="0" normalizeH="0" baseline="0" noProof="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Advantage: </a:t>
            </a:r>
            <a:br>
              <a:rPr kumimoji="0" lang="en-US" sz="54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54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You can apply to many computers</a:t>
            </a:r>
          </a:p>
        </p:txBody>
      </p:sp>
    </p:spTree>
    <p:extLst>
      <p:ext uri="{BB962C8B-B14F-4D97-AF65-F5344CB8AC3E}">
        <p14:creationId xmlns:p14="http://schemas.microsoft.com/office/powerpoint/2010/main" val="2248106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hlinkClick r:id="rId2"/>
            <a:extLst>
              <a:ext uri="{FF2B5EF4-FFF2-40B4-BE49-F238E27FC236}">
                <a16:creationId xmlns:a16="http://schemas.microsoft.com/office/drawing/2014/main" id="{D3ED204F-8B97-DB10-2308-F44605B6F461}"/>
              </a:ext>
            </a:extLst>
          </p:cNvPr>
          <p:cNvSpPr txBox="1"/>
          <p:nvPr/>
        </p:nvSpPr>
        <p:spPr>
          <a:xfrm>
            <a:off x="490537" y="242648"/>
            <a:ext cx="11210925" cy="7448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https://powerbi.microsoft.com/en-us/downloads/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2E2EEE7-1F54-70FF-83C5-390D9938A8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87484"/>
            <a:ext cx="12192000" cy="5565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768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F4F12CE-94D2-055A-28F7-069C0219C5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5364" y="373825"/>
            <a:ext cx="5896798" cy="4686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447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B094D41-42B7-EFAD-BCD9-0658D4DAF7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2428"/>
            <a:ext cx="12192000" cy="5733143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6FF59EB4-C8C7-82D7-2134-BE69B6448651}"/>
              </a:ext>
            </a:extLst>
          </p:cNvPr>
          <p:cNvSpPr/>
          <p:nvPr/>
        </p:nvSpPr>
        <p:spPr>
          <a:xfrm rot="11639264">
            <a:off x="7622294" y="4233849"/>
            <a:ext cx="856090" cy="463226"/>
          </a:xfrm>
          <a:prstGeom prst="rightArrow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77350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B183DC7-5F0B-1D4E-3750-E772504B2C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176" y="1505137"/>
            <a:ext cx="11269648" cy="3515216"/>
          </a:xfrm>
          <a:prstGeom prst="rect">
            <a:avLst/>
          </a:prstGeom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E043B13B-4353-20DF-9C36-E1901E543534}"/>
              </a:ext>
            </a:extLst>
          </p:cNvPr>
          <p:cNvSpPr/>
          <p:nvPr/>
        </p:nvSpPr>
        <p:spPr>
          <a:xfrm rot="11639264">
            <a:off x="8832116" y="4304187"/>
            <a:ext cx="856090" cy="46322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84903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2B0D9B-EC1D-42E7-CF38-FA5C2E696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4783" y="1133154"/>
            <a:ext cx="9202434" cy="4591691"/>
          </a:xfrm>
          <a:prstGeom prst="rect">
            <a:avLst/>
          </a:prstGeom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50B37099-139B-3B05-3FE7-574C94CDD6ED}"/>
              </a:ext>
            </a:extLst>
          </p:cNvPr>
          <p:cNvSpPr/>
          <p:nvPr/>
        </p:nvSpPr>
        <p:spPr>
          <a:xfrm rot="19485764">
            <a:off x="1549985" y="5331129"/>
            <a:ext cx="856090" cy="46322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04253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D1E6116-D30D-D448-4AB3-B3825E48F0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4684" y="1851278"/>
            <a:ext cx="5786470" cy="1030467"/>
          </a:xfrm>
          <a:prstGeom prst="rect">
            <a:avLst/>
          </a:prstGeom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BC315E68-AABB-EAC4-E891-EBB7D62BD674}"/>
              </a:ext>
            </a:extLst>
          </p:cNvPr>
          <p:cNvSpPr/>
          <p:nvPr/>
        </p:nvSpPr>
        <p:spPr>
          <a:xfrm rot="19485764">
            <a:off x="3862515" y="3187844"/>
            <a:ext cx="1151336" cy="284229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67B6A69-37B4-170B-BE41-24614269B4CA}"/>
              </a:ext>
            </a:extLst>
          </p:cNvPr>
          <p:cNvSpPr/>
          <p:nvPr/>
        </p:nvSpPr>
        <p:spPr>
          <a:xfrm>
            <a:off x="378941" y="639771"/>
            <a:ext cx="74964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Option 2: Microsoft Store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C74B9F4-5293-BC93-8701-6D6408935FFD}"/>
              </a:ext>
            </a:extLst>
          </p:cNvPr>
          <p:cNvSpPr/>
          <p:nvPr/>
        </p:nvSpPr>
        <p:spPr>
          <a:xfrm>
            <a:off x="1477556" y="4117261"/>
            <a:ext cx="9236888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sng" strike="noStrike" kern="1200" cap="none" spc="0" normalizeH="0" baseline="0" noProof="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Advantage: </a:t>
            </a:r>
            <a:br>
              <a:rPr kumimoji="0" lang="en-US" sz="54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54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Software Updates Automatically</a:t>
            </a:r>
          </a:p>
        </p:txBody>
      </p:sp>
    </p:spTree>
    <p:extLst>
      <p:ext uri="{BB962C8B-B14F-4D97-AF65-F5344CB8AC3E}">
        <p14:creationId xmlns:p14="http://schemas.microsoft.com/office/powerpoint/2010/main" val="977945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C0D8863-B48A-A55F-4B7E-F6FB900C41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395"/>
            <a:ext cx="12192000" cy="6519209"/>
          </a:xfrm>
          <a:prstGeom prst="rect">
            <a:avLst/>
          </a:prstGeom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6C5FEE34-7801-6D51-E5DB-211873F6B2B7}"/>
              </a:ext>
            </a:extLst>
          </p:cNvPr>
          <p:cNvSpPr/>
          <p:nvPr/>
        </p:nvSpPr>
        <p:spPr>
          <a:xfrm>
            <a:off x="2506691" y="2293980"/>
            <a:ext cx="856090" cy="239390"/>
          </a:xfrm>
          <a:prstGeom prst="rightArrow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93708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: Shape 4">
            <a:extLst>
              <a:ext uri="{FF2B5EF4-FFF2-40B4-BE49-F238E27FC236}">
                <a16:creationId xmlns:a16="http://schemas.microsoft.com/office/drawing/2014/main" id="{5A80E0B0-2069-4CBE-93AD-77AEA890AE2A}"/>
              </a:ext>
            </a:extLst>
          </p:cNvPr>
          <p:cNvSpPr/>
          <p:nvPr/>
        </p:nvSpPr>
        <p:spPr>
          <a:xfrm>
            <a:off x="7251" y="-493486"/>
            <a:ext cx="3329256" cy="7984420"/>
          </a:xfrm>
          <a:custGeom>
            <a:avLst/>
            <a:gdLst>
              <a:gd name="connsiteX0" fmla="*/ 0 w 3329256"/>
              <a:gd name="connsiteY0" fmla="*/ 0 h 7984420"/>
              <a:gd name="connsiteX1" fmla="*/ 1 w 3329256"/>
              <a:gd name="connsiteY1" fmla="*/ 0 h 7984420"/>
              <a:gd name="connsiteX2" fmla="*/ 1898776 w 3329256"/>
              <a:gd name="connsiteY2" fmla="*/ 1713483 h 7984420"/>
              <a:gd name="connsiteX3" fmla="*/ 1908630 w 3329256"/>
              <a:gd name="connsiteY3" fmla="*/ 1908628 h 7984420"/>
              <a:gd name="connsiteX4" fmla="*/ 1908630 w 3329256"/>
              <a:gd name="connsiteY4" fmla="*/ 6075792 h 7984420"/>
              <a:gd name="connsiteX5" fmla="*/ 1908626 w 3329256"/>
              <a:gd name="connsiteY5" fmla="*/ 6075792 h 7984420"/>
              <a:gd name="connsiteX6" fmla="*/ 1915960 w 3329256"/>
              <a:gd name="connsiteY6" fmla="*/ 6221042 h 7984420"/>
              <a:gd name="connsiteX7" fmla="*/ 3329256 w 3329256"/>
              <a:gd name="connsiteY7" fmla="*/ 7496421 h 7984420"/>
              <a:gd name="connsiteX8" fmla="*/ 3329256 w 3329256"/>
              <a:gd name="connsiteY8" fmla="*/ 7984420 h 7984420"/>
              <a:gd name="connsiteX9" fmla="*/ 3329255 w 3329256"/>
              <a:gd name="connsiteY9" fmla="*/ 7984420 h 7984420"/>
              <a:gd name="connsiteX10" fmla="*/ 1430480 w 3329256"/>
              <a:gd name="connsiteY10" fmla="*/ 6270937 h 7984420"/>
              <a:gd name="connsiteX11" fmla="*/ 1420626 w 3329256"/>
              <a:gd name="connsiteY11" fmla="*/ 6075792 h 7984420"/>
              <a:gd name="connsiteX12" fmla="*/ 1420626 w 3329256"/>
              <a:gd name="connsiteY12" fmla="*/ 1908628 h 7984420"/>
              <a:gd name="connsiteX13" fmla="*/ 1420630 w 3329256"/>
              <a:gd name="connsiteY13" fmla="*/ 1908628 h 7984420"/>
              <a:gd name="connsiteX14" fmla="*/ 1413296 w 3329256"/>
              <a:gd name="connsiteY14" fmla="*/ 1763378 h 7984420"/>
              <a:gd name="connsiteX15" fmla="*/ 0 w 3329256"/>
              <a:gd name="connsiteY15" fmla="*/ 487999 h 7984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329256" h="7984420">
                <a:moveTo>
                  <a:pt x="0" y="0"/>
                </a:moveTo>
                <a:lnTo>
                  <a:pt x="1" y="0"/>
                </a:lnTo>
                <a:cubicBezTo>
                  <a:pt x="988227" y="0"/>
                  <a:pt x="1801035" y="751045"/>
                  <a:pt x="1898776" y="1713483"/>
                </a:cubicBezTo>
                <a:lnTo>
                  <a:pt x="1908630" y="1908628"/>
                </a:lnTo>
                <a:lnTo>
                  <a:pt x="1908630" y="6075792"/>
                </a:lnTo>
                <a:lnTo>
                  <a:pt x="1908626" y="6075792"/>
                </a:lnTo>
                <a:lnTo>
                  <a:pt x="1915960" y="6221042"/>
                </a:lnTo>
                <a:cubicBezTo>
                  <a:pt x="1988711" y="6937403"/>
                  <a:pt x="2593701" y="7496421"/>
                  <a:pt x="3329256" y="7496421"/>
                </a:cubicBezTo>
                <a:lnTo>
                  <a:pt x="3329256" y="7984420"/>
                </a:lnTo>
                <a:lnTo>
                  <a:pt x="3329255" y="7984420"/>
                </a:lnTo>
                <a:cubicBezTo>
                  <a:pt x="2341029" y="7984420"/>
                  <a:pt x="1528221" y="7233375"/>
                  <a:pt x="1430480" y="6270937"/>
                </a:cubicBezTo>
                <a:lnTo>
                  <a:pt x="1420626" y="6075792"/>
                </a:lnTo>
                <a:lnTo>
                  <a:pt x="1420626" y="1908628"/>
                </a:lnTo>
                <a:lnTo>
                  <a:pt x="1420630" y="1908628"/>
                </a:lnTo>
                <a:lnTo>
                  <a:pt x="1413296" y="1763378"/>
                </a:lnTo>
                <a:cubicBezTo>
                  <a:pt x="1340545" y="1047017"/>
                  <a:pt x="735555" y="487999"/>
                  <a:pt x="0" y="487999"/>
                </a:cubicBezTo>
                <a:close/>
              </a:path>
            </a:pathLst>
          </a:custGeom>
          <a:gradFill flip="none" rotWithShape="1">
            <a:gsLst>
              <a:gs pos="61000">
                <a:srgbClr val="00CC99"/>
              </a:gs>
              <a:gs pos="27400">
                <a:srgbClr val="33CCFF"/>
              </a:gs>
              <a:gs pos="0">
                <a:srgbClr val="000099"/>
              </a:gs>
              <a:gs pos="100000">
                <a:srgbClr val="006600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CB93AC6-FE87-4FA9-BBD4-F140C94A9C2A}"/>
              </a:ext>
            </a:extLst>
          </p:cNvPr>
          <p:cNvGrpSpPr/>
          <p:nvPr/>
        </p:nvGrpSpPr>
        <p:grpSpPr>
          <a:xfrm>
            <a:off x="1437348" y="1240019"/>
            <a:ext cx="7200000" cy="1080000"/>
            <a:chOff x="1437350" y="1240020"/>
            <a:chExt cx="4301630" cy="635091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04A175DB-5D33-43C8-AAE4-B1E831D1A234}"/>
                </a:ext>
              </a:extLst>
            </p:cNvPr>
            <p:cNvSpPr/>
            <p:nvPr/>
          </p:nvSpPr>
          <p:spPr>
            <a:xfrm flipV="1">
              <a:off x="1437350" y="1240020"/>
              <a:ext cx="4301630" cy="635091"/>
            </a:xfrm>
            <a:custGeom>
              <a:avLst/>
              <a:gdLst>
                <a:gd name="connsiteX0" fmla="*/ 314185 w 3126929"/>
                <a:gd name="connsiteY0" fmla="*/ 0 h 727424"/>
                <a:gd name="connsiteX1" fmla="*/ 3126929 w 3126929"/>
                <a:gd name="connsiteY1" fmla="*/ 0 h 727424"/>
                <a:gd name="connsiteX2" fmla="*/ 3126929 w 3126929"/>
                <a:gd name="connsiteY2" fmla="*/ 413239 h 727424"/>
                <a:gd name="connsiteX3" fmla="*/ 314185 w 3126929"/>
                <a:gd name="connsiteY3" fmla="*/ 413239 h 727424"/>
                <a:gd name="connsiteX4" fmla="*/ 0 w 3126929"/>
                <a:gd name="connsiteY4" fmla="*/ 727424 h 727424"/>
                <a:gd name="connsiteX5" fmla="*/ 0 w 3126929"/>
                <a:gd name="connsiteY5" fmla="*/ 314185 h 727424"/>
                <a:gd name="connsiteX6" fmla="*/ 314185 w 3126929"/>
                <a:gd name="connsiteY6" fmla="*/ 0 h 727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26929" h="727424">
                  <a:moveTo>
                    <a:pt x="314185" y="0"/>
                  </a:moveTo>
                  <a:lnTo>
                    <a:pt x="3126929" y="0"/>
                  </a:lnTo>
                  <a:lnTo>
                    <a:pt x="3126929" y="413239"/>
                  </a:lnTo>
                  <a:lnTo>
                    <a:pt x="314185" y="413239"/>
                  </a:lnTo>
                  <a:cubicBezTo>
                    <a:pt x="140665" y="413239"/>
                    <a:pt x="0" y="553904"/>
                    <a:pt x="0" y="727424"/>
                  </a:cubicBezTo>
                  <a:lnTo>
                    <a:pt x="0" y="314185"/>
                  </a:lnTo>
                  <a:cubicBezTo>
                    <a:pt x="0" y="140665"/>
                    <a:pt x="140665" y="0"/>
                    <a:pt x="314185" y="0"/>
                  </a:cubicBezTo>
                  <a:close/>
                </a:path>
              </a:pathLst>
            </a:custGeom>
            <a:solidFill>
              <a:srgbClr val="0066CC"/>
            </a:solidFill>
            <a:ln>
              <a:noFill/>
            </a:ln>
            <a:effectLst>
              <a:outerShdw blurRad="508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E0ECA3F-8570-4FB5-931A-BBA5339DECE3}"/>
                </a:ext>
              </a:extLst>
            </p:cNvPr>
            <p:cNvSpPr txBox="1"/>
            <p:nvPr/>
          </p:nvSpPr>
          <p:spPr>
            <a:xfrm>
              <a:off x="1925742" y="1552614"/>
              <a:ext cx="3656386" cy="2714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400" b="1" dirty="0">
                  <a:solidFill>
                    <a:prstClr val="white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What is Power BI</a:t>
              </a:r>
              <a:endPara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67A620AF-3788-4F4E-848F-1363C314793B}"/>
              </a:ext>
            </a:extLst>
          </p:cNvPr>
          <p:cNvSpPr txBox="1"/>
          <p:nvPr/>
        </p:nvSpPr>
        <p:spPr>
          <a:xfrm>
            <a:off x="1337029" y="823948"/>
            <a:ext cx="6531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E4562EC-935B-743D-46FF-FC8FD769F4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3340" y="128528"/>
            <a:ext cx="2110221" cy="1467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979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CB2726A-9031-7CEF-E61E-8412ED1CB5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457" y="172230"/>
            <a:ext cx="11263086" cy="5910003"/>
          </a:xfrm>
          <a:prstGeom prst="rect">
            <a:avLst/>
          </a:prstGeom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688FB975-BD93-994F-19CB-FAF27D0B5EE7}"/>
              </a:ext>
            </a:extLst>
          </p:cNvPr>
          <p:cNvSpPr/>
          <p:nvPr/>
        </p:nvSpPr>
        <p:spPr>
          <a:xfrm rot="20130547">
            <a:off x="1272977" y="3716380"/>
            <a:ext cx="856090" cy="23939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2648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CF597B1C-A2B2-6CC1-50C6-FC2568BB3370}"/>
              </a:ext>
            </a:extLst>
          </p:cNvPr>
          <p:cNvGrpSpPr/>
          <p:nvPr/>
        </p:nvGrpSpPr>
        <p:grpSpPr>
          <a:xfrm>
            <a:off x="3528204" y="651737"/>
            <a:ext cx="4830792" cy="5196972"/>
            <a:chOff x="3528204" y="651737"/>
            <a:chExt cx="4830792" cy="5196972"/>
          </a:xfrm>
          <a:solidFill>
            <a:schemeClr val="bg1"/>
          </a:solidFill>
        </p:grpSpPr>
        <p:pic>
          <p:nvPicPr>
            <p:cNvPr id="2050" name="Picture 2" descr="1,719 Thanks Coming Images, Stock Photos, 3D objects, &amp; Vectors |  Shutterstock">
              <a:extLst>
                <a:ext uri="{FF2B5EF4-FFF2-40B4-BE49-F238E27FC236}">
                  <a16:creationId xmlns:a16="http://schemas.microsoft.com/office/drawing/2014/main" id="{1D64DC1B-5D31-76EC-B438-3DB923AA80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28204" y="651737"/>
              <a:ext cx="4822166" cy="5193102"/>
            </a:xfrm>
            <a:prstGeom prst="rect">
              <a:avLst/>
            </a:prstGeom>
            <a:grpFill/>
            <a:ln>
              <a:noFill/>
            </a:ln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E2AAE2F8-A76E-9F18-B647-54EDF6255401}"/>
                </a:ext>
              </a:extLst>
            </p:cNvPr>
            <p:cNvSpPr/>
            <p:nvPr/>
          </p:nvSpPr>
          <p:spPr>
            <a:xfrm>
              <a:off x="3536830" y="5477774"/>
              <a:ext cx="4822166" cy="3709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73464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1A9CC3-1223-5054-1BF9-1AD3C03A7A9B}"/>
              </a:ext>
            </a:extLst>
          </p:cNvPr>
          <p:cNvSpPr txBox="1">
            <a:spLocks/>
          </p:cNvSpPr>
          <p:nvPr/>
        </p:nvSpPr>
        <p:spPr>
          <a:xfrm>
            <a:off x="485282" y="228833"/>
            <a:ext cx="100584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0070C0"/>
                </a:solidFill>
              </a:rPr>
              <a:t>What is Power BI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DA3858-8FC8-80C1-E774-6CC1DE07BB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2806" y="3769379"/>
            <a:ext cx="3705742" cy="21529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6B1465D-C188-F90B-C2D8-E61332895F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7749" y="1222657"/>
            <a:ext cx="3810532" cy="22482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7FD64CC-9ACB-3225-57E2-EF7F557C8B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116" y="1260762"/>
            <a:ext cx="3867690" cy="223868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7AD8787-ABC6-D5CE-B704-5AB2EDC539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6121" y="1222657"/>
            <a:ext cx="3839111" cy="2314898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B35F75C0-EE0F-3A3E-64C0-372C267E970D}"/>
              </a:ext>
            </a:extLst>
          </p:cNvPr>
          <p:cNvGrpSpPr/>
          <p:nvPr/>
        </p:nvGrpSpPr>
        <p:grpSpPr>
          <a:xfrm>
            <a:off x="8485249" y="3429000"/>
            <a:ext cx="2582758" cy="2683396"/>
            <a:chOff x="8485249" y="3429000"/>
            <a:chExt cx="2582758" cy="2683396"/>
          </a:xfrm>
        </p:grpSpPr>
        <p:pic>
          <p:nvPicPr>
            <p:cNvPr id="3074" name="Picture 2" descr="Data Directed Decision Making Icon - Free PNG &amp; SVG 2301597 - Noun Project">
              <a:extLst>
                <a:ext uri="{FF2B5EF4-FFF2-40B4-BE49-F238E27FC236}">
                  <a16:creationId xmlns:a16="http://schemas.microsoft.com/office/drawing/2014/main" id="{374A5515-C340-B7D1-05C3-280CF908E3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40715" y="3429000"/>
              <a:ext cx="1905000" cy="1905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80CCD39-64E5-6AA8-936C-2E6041DEF49B}"/>
                </a:ext>
              </a:extLst>
            </p:cNvPr>
            <p:cNvSpPr/>
            <p:nvPr/>
          </p:nvSpPr>
          <p:spPr>
            <a:xfrm>
              <a:off x="8485249" y="5158289"/>
              <a:ext cx="2582758" cy="95410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8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Data Driven </a:t>
              </a:r>
              <a:br>
                <a:rPr lang="en-US" sz="28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</a:br>
              <a:r>
                <a:rPr lang="en-US" sz="28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Decision Making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44959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1A9CC3-1223-5054-1BF9-1AD3C03A7A9B}"/>
              </a:ext>
            </a:extLst>
          </p:cNvPr>
          <p:cNvSpPr txBox="1">
            <a:spLocks/>
          </p:cNvSpPr>
          <p:nvPr/>
        </p:nvSpPr>
        <p:spPr>
          <a:xfrm>
            <a:off x="485282" y="228833"/>
            <a:ext cx="100584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0070C0"/>
                </a:solidFill>
              </a:rPr>
              <a:t>How is Power BI different from Excel?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860A374-F249-9692-68C0-671A0B3560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>
            <a:normAutofit/>
          </a:bodyPr>
          <a:lstStyle/>
          <a:p>
            <a:pPr marL="342900" marR="0" lvl="0" indent="-342900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000"/>
              <a:buFont typeface="Courier New" panose="02070309020205020404" pitchFamily="49" charset="0"/>
              <a:buChar char="o"/>
              <a:tabLst>
                <a:tab pos="457200" algn="l"/>
              </a:tabLst>
            </a:pPr>
            <a:r>
              <a:rPr lang="en-US" sz="3200" b="1" spc="-15" dirty="0">
                <a:solidFill>
                  <a:srgbClr val="333333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Power BI allows rich, immersive and interactive experiences</a:t>
            </a:r>
            <a:r>
              <a:rPr lang="en-US" sz="3200" spc="-15" dirty="0">
                <a:solidFill>
                  <a:srgbClr val="333333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pPr marL="342900" marR="0" lvl="0" indent="-342900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000"/>
              <a:buFont typeface="Courier New" panose="02070309020205020404" pitchFamily="49" charset="0"/>
              <a:buChar char="o"/>
              <a:tabLst>
                <a:tab pos="457200" algn="l"/>
              </a:tabLst>
            </a:pPr>
            <a:r>
              <a:rPr lang="en-US" sz="3200" b="1" spc="-15" dirty="0">
                <a:solidFill>
                  <a:srgbClr val="333333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Power BI works with large data sets. </a:t>
            </a:r>
          </a:p>
          <a:p>
            <a:pPr marL="342900" marR="0" lvl="0" indent="-342900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000"/>
              <a:buFont typeface="Courier New" panose="02070309020205020404" pitchFamily="49" charset="0"/>
              <a:buChar char="o"/>
              <a:tabLst>
                <a:tab pos="457200" algn="l"/>
              </a:tabLst>
            </a:pPr>
            <a:r>
              <a:rPr lang="en-US" sz="3200" b="1" spc="-15" dirty="0">
                <a:solidFill>
                  <a:srgbClr val="333333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Share and read reports easily.</a:t>
            </a:r>
            <a:endParaRPr lang="en-US" sz="32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000"/>
              <a:buFont typeface="Courier New" panose="02070309020205020404" pitchFamily="49" charset="0"/>
              <a:buChar char="o"/>
              <a:tabLst>
                <a:tab pos="457200" algn="l"/>
              </a:tabLst>
            </a:pPr>
            <a:r>
              <a:rPr lang="en-US" sz="3200" b="1" spc="-15" dirty="0">
                <a:solidFill>
                  <a:srgbClr val="333333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Power BI is for story telling </a:t>
            </a:r>
            <a:endParaRPr lang="en-US" sz="4400" dirty="0">
              <a:latin typeface="+mj-lt"/>
            </a:endParaRPr>
          </a:p>
        </p:txBody>
      </p:sp>
      <p:pic>
        <p:nvPicPr>
          <p:cNvPr id="1026" name="Picture 2" descr="ملخص لـ Excel 2019 - Advanced">
            <a:extLst>
              <a:ext uri="{FF2B5EF4-FFF2-40B4-BE49-F238E27FC236}">
                <a16:creationId xmlns:a16="http://schemas.microsoft.com/office/drawing/2014/main" id="{7088880F-75B0-4D86-8399-E21B5F1751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6302" y="4102675"/>
            <a:ext cx="3288372" cy="1764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FB13789-BCE5-8E71-2E9A-49294D0B99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9262" y="3992509"/>
            <a:ext cx="1417424" cy="1874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970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FF0A138-A5FF-E87D-4158-5514BB5791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6169889"/>
            <a:ext cx="520279" cy="68811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4CE0FCA-EDC2-4EEB-D06F-DF48B7C49187}"/>
              </a:ext>
            </a:extLst>
          </p:cNvPr>
          <p:cNvSpPr txBox="1"/>
          <p:nvPr/>
        </p:nvSpPr>
        <p:spPr>
          <a:xfrm>
            <a:off x="175491" y="6488544"/>
            <a:ext cx="42348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sz="1200" b="1" dirty="0">
                <a:latin typeface="Arial Black" panose="020B0A04020102020204" pitchFamily="34" charset="0"/>
                <a:cs typeface="Times New Roman" panose="02020603050405020304" pitchFamily="18" charset="0"/>
              </a:rPr>
              <a:t>Preparing Data for Analysis in Power BI</a:t>
            </a:r>
            <a:endParaRPr lang="en-US" sz="1200" dirty="0"/>
          </a:p>
        </p:txBody>
      </p:sp>
      <p:pic>
        <p:nvPicPr>
          <p:cNvPr id="2050" name="Picture 2" descr="power bi interactions - demo">
            <a:extLst>
              <a:ext uri="{FF2B5EF4-FFF2-40B4-BE49-F238E27FC236}">
                <a16:creationId xmlns:a16="http://schemas.microsoft.com/office/drawing/2014/main" id="{004790A4-F5B2-BBB9-B513-5058BA50CA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238250"/>
            <a:ext cx="7620000" cy="438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F7B5DD9-9383-F215-E79C-F0C9B6E0F5F8}"/>
              </a:ext>
            </a:extLst>
          </p:cNvPr>
          <p:cNvSpPr txBox="1">
            <a:spLocks/>
          </p:cNvSpPr>
          <p:nvPr/>
        </p:nvSpPr>
        <p:spPr>
          <a:xfrm>
            <a:off x="485282" y="228833"/>
            <a:ext cx="100584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0070C0"/>
                </a:solidFill>
              </a:rPr>
              <a:t>How is Power BI different from Excel?</a:t>
            </a:r>
          </a:p>
        </p:txBody>
      </p:sp>
    </p:spTree>
    <p:extLst>
      <p:ext uri="{BB962C8B-B14F-4D97-AF65-F5344CB8AC3E}">
        <p14:creationId xmlns:p14="http://schemas.microsoft.com/office/powerpoint/2010/main" val="3627290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: Shape 4">
            <a:extLst>
              <a:ext uri="{FF2B5EF4-FFF2-40B4-BE49-F238E27FC236}">
                <a16:creationId xmlns:a16="http://schemas.microsoft.com/office/drawing/2014/main" id="{5A80E0B0-2069-4CBE-93AD-77AEA890AE2A}"/>
              </a:ext>
            </a:extLst>
          </p:cNvPr>
          <p:cNvSpPr/>
          <p:nvPr/>
        </p:nvSpPr>
        <p:spPr>
          <a:xfrm>
            <a:off x="7251" y="-493486"/>
            <a:ext cx="3329256" cy="7984420"/>
          </a:xfrm>
          <a:custGeom>
            <a:avLst/>
            <a:gdLst>
              <a:gd name="connsiteX0" fmla="*/ 0 w 3329256"/>
              <a:gd name="connsiteY0" fmla="*/ 0 h 7984420"/>
              <a:gd name="connsiteX1" fmla="*/ 1 w 3329256"/>
              <a:gd name="connsiteY1" fmla="*/ 0 h 7984420"/>
              <a:gd name="connsiteX2" fmla="*/ 1898776 w 3329256"/>
              <a:gd name="connsiteY2" fmla="*/ 1713483 h 7984420"/>
              <a:gd name="connsiteX3" fmla="*/ 1908630 w 3329256"/>
              <a:gd name="connsiteY3" fmla="*/ 1908628 h 7984420"/>
              <a:gd name="connsiteX4" fmla="*/ 1908630 w 3329256"/>
              <a:gd name="connsiteY4" fmla="*/ 6075792 h 7984420"/>
              <a:gd name="connsiteX5" fmla="*/ 1908626 w 3329256"/>
              <a:gd name="connsiteY5" fmla="*/ 6075792 h 7984420"/>
              <a:gd name="connsiteX6" fmla="*/ 1915960 w 3329256"/>
              <a:gd name="connsiteY6" fmla="*/ 6221042 h 7984420"/>
              <a:gd name="connsiteX7" fmla="*/ 3329256 w 3329256"/>
              <a:gd name="connsiteY7" fmla="*/ 7496421 h 7984420"/>
              <a:gd name="connsiteX8" fmla="*/ 3329256 w 3329256"/>
              <a:gd name="connsiteY8" fmla="*/ 7984420 h 7984420"/>
              <a:gd name="connsiteX9" fmla="*/ 3329255 w 3329256"/>
              <a:gd name="connsiteY9" fmla="*/ 7984420 h 7984420"/>
              <a:gd name="connsiteX10" fmla="*/ 1430480 w 3329256"/>
              <a:gd name="connsiteY10" fmla="*/ 6270937 h 7984420"/>
              <a:gd name="connsiteX11" fmla="*/ 1420626 w 3329256"/>
              <a:gd name="connsiteY11" fmla="*/ 6075792 h 7984420"/>
              <a:gd name="connsiteX12" fmla="*/ 1420626 w 3329256"/>
              <a:gd name="connsiteY12" fmla="*/ 1908628 h 7984420"/>
              <a:gd name="connsiteX13" fmla="*/ 1420630 w 3329256"/>
              <a:gd name="connsiteY13" fmla="*/ 1908628 h 7984420"/>
              <a:gd name="connsiteX14" fmla="*/ 1413296 w 3329256"/>
              <a:gd name="connsiteY14" fmla="*/ 1763378 h 7984420"/>
              <a:gd name="connsiteX15" fmla="*/ 0 w 3329256"/>
              <a:gd name="connsiteY15" fmla="*/ 487999 h 7984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329256" h="7984420">
                <a:moveTo>
                  <a:pt x="0" y="0"/>
                </a:moveTo>
                <a:lnTo>
                  <a:pt x="1" y="0"/>
                </a:lnTo>
                <a:cubicBezTo>
                  <a:pt x="988227" y="0"/>
                  <a:pt x="1801035" y="751045"/>
                  <a:pt x="1898776" y="1713483"/>
                </a:cubicBezTo>
                <a:lnTo>
                  <a:pt x="1908630" y="1908628"/>
                </a:lnTo>
                <a:lnTo>
                  <a:pt x="1908630" y="6075792"/>
                </a:lnTo>
                <a:lnTo>
                  <a:pt x="1908626" y="6075792"/>
                </a:lnTo>
                <a:lnTo>
                  <a:pt x="1915960" y="6221042"/>
                </a:lnTo>
                <a:cubicBezTo>
                  <a:pt x="1988711" y="6937403"/>
                  <a:pt x="2593701" y="7496421"/>
                  <a:pt x="3329256" y="7496421"/>
                </a:cubicBezTo>
                <a:lnTo>
                  <a:pt x="3329256" y="7984420"/>
                </a:lnTo>
                <a:lnTo>
                  <a:pt x="3329255" y="7984420"/>
                </a:lnTo>
                <a:cubicBezTo>
                  <a:pt x="2341029" y="7984420"/>
                  <a:pt x="1528221" y="7233375"/>
                  <a:pt x="1430480" y="6270937"/>
                </a:cubicBezTo>
                <a:lnTo>
                  <a:pt x="1420626" y="6075792"/>
                </a:lnTo>
                <a:lnTo>
                  <a:pt x="1420626" y="1908628"/>
                </a:lnTo>
                <a:lnTo>
                  <a:pt x="1420630" y="1908628"/>
                </a:lnTo>
                <a:lnTo>
                  <a:pt x="1413296" y="1763378"/>
                </a:lnTo>
                <a:cubicBezTo>
                  <a:pt x="1340545" y="1047017"/>
                  <a:pt x="735555" y="487999"/>
                  <a:pt x="0" y="487999"/>
                </a:cubicBezTo>
                <a:close/>
              </a:path>
            </a:pathLst>
          </a:custGeom>
          <a:gradFill flip="none" rotWithShape="1">
            <a:gsLst>
              <a:gs pos="61000">
                <a:srgbClr val="00CC99"/>
              </a:gs>
              <a:gs pos="27400">
                <a:srgbClr val="33CCFF"/>
              </a:gs>
              <a:gs pos="0">
                <a:srgbClr val="000099"/>
              </a:gs>
              <a:gs pos="100000">
                <a:srgbClr val="006600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9AEF2E9-14F9-4365-BFB5-3C0CF7A052E9}"/>
              </a:ext>
            </a:extLst>
          </p:cNvPr>
          <p:cNvGrpSpPr/>
          <p:nvPr/>
        </p:nvGrpSpPr>
        <p:grpSpPr>
          <a:xfrm>
            <a:off x="1437351" y="2583833"/>
            <a:ext cx="7200000" cy="1080000"/>
            <a:chOff x="1437351" y="2358629"/>
            <a:chExt cx="7200000" cy="1080000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C14AB1F3-023E-48AE-989E-4EA1B96825EF}"/>
                </a:ext>
              </a:extLst>
            </p:cNvPr>
            <p:cNvSpPr/>
            <p:nvPr/>
          </p:nvSpPr>
          <p:spPr>
            <a:xfrm flipV="1">
              <a:off x="1437351" y="2358629"/>
              <a:ext cx="7200000" cy="1080000"/>
            </a:xfrm>
            <a:custGeom>
              <a:avLst/>
              <a:gdLst>
                <a:gd name="connsiteX0" fmla="*/ 314185 w 3126929"/>
                <a:gd name="connsiteY0" fmla="*/ 0 h 727424"/>
                <a:gd name="connsiteX1" fmla="*/ 3126929 w 3126929"/>
                <a:gd name="connsiteY1" fmla="*/ 0 h 727424"/>
                <a:gd name="connsiteX2" fmla="*/ 3126929 w 3126929"/>
                <a:gd name="connsiteY2" fmla="*/ 413239 h 727424"/>
                <a:gd name="connsiteX3" fmla="*/ 314185 w 3126929"/>
                <a:gd name="connsiteY3" fmla="*/ 413239 h 727424"/>
                <a:gd name="connsiteX4" fmla="*/ 0 w 3126929"/>
                <a:gd name="connsiteY4" fmla="*/ 727424 h 727424"/>
                <a:gd name="connsiteX5" fmla="*/ 0 w 3126929"/>
                <a:gd name="connsiteY5" fmla="*/ 314185 h 727424"/>
                <a:gd name="connsiteX6" fmla="*/ 314185 w 3126929"/>
                <a:gd name="connsiteY6" fmla="*/ 0 h 727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26929" h="727424">
                  <a:moveTo>
                    <a:pt x="314185" y="0"/>
                  </a:moveTo>
                  <a:lnTo>
                    <a:pt x="3126929" y="0"/>
                  </a:lnTo>
                  <a:lnTo>
                    <a:pt x="3126929" y="413239"/>
                  </a:lnTo>
                  <a:lnTo>
                    <a:pt x="314185" y="413239"/>
                  </a:lnTo>
                  <a:cubicBezTo>
                    <a:pt x="140665" y="413239"/>
                    <a:pt x="0" y="553904"/>
                    <a:pt x="0" y="727424"/>
                  </a:cubicBezTo>
                  <a:lnTo>
                    <a:pt x="0" y="314185"/>
                  </a:lnTo>
                  <a:cubicBezTo>
                    <a:pt x="0" y="140665"/>
                    <a:pt x="140665" y="0"/>
                    <a:pt x="314185" y="0"/>
                  </a:cubicBez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  <a:effectLst>
              <a:outerShdw blurRad="508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470A834-DA13-468F-A794-3687E8A14304}"/>
                </a:ext>
              </a:extLst>
            </p:cNvPr>
            <p:cNvSpPr txBox="1"/>
            <p:nvPr/>
          </p:nvSpPr>
          <p:spPr>
            <a:xfrm>
              <a:off x="2254811" y="2914418"/>
              <a:ext cx="6120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Data Life Cycle 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8F01748C-1478-4628-8CDE-6C69DF1916E8}"/>
              </a:ext>
            </a:extLst>
          </p:cNvPr>
          <p:cNvSpPr txBox="1"/>
          <p:nvPr/>
        </p:nvSpPr>
        <p:spPr>
          <a:xfrm>
            <a:off x="1337029" y="2213333"/>
            <a:ext cx="6531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E4562EC-935B-743D-46FF-FC8FD769F4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3340" y="128528"/>
            <a:ext cx="2110221" cy="1467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629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5" grpId="0"/>
    </p:bld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1214</TotalTime>
  <Words>455</Words>
  <Application>Microsoft Office PowerPoint</Application>
  <PresentationFormat>Widescreen</PresentationFormat>
  <Paragraphs>108</Paragraphs>
  <Slides>51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51</vt:i4>
      </vt:variant>
    </vt:vector>
  </HeadingPairs>
  <TitlesOfParts>
    <vt:vector size="59" baseType="lpstr">
      <vt:lpstr>Arial</vt:lpstr>
      <vt:lpstr>Arial Black</vt:lpstr>
      <vt:lpstr>Calibri</vt:lpstr>
      <vt:lpstr>Calibri Light</vt:lpstr>
      <vt:lpstr>Courier New</vt:lpstr>
      <vt:lpstr>Open Sans</vt:lpstr>
      <vt:lpstr>Retrospect</vt:lpstr>
      <vt:lpstr>Office Theme</vt:lpstr>
      <vt:lpstr>1 Introduction to Power BI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 Life Sycle</vt:lpstr>
      <vt:lpstr>Analytics Process Flow </vt:lpstr>
      <vt:lpstr>Power BI Architecture</vt:lpstr>
      <vt:lpstr>Power BI End to End Process Flow</vt:lpstr>
      <vt:lpstr>PowerPoint Presentation</vt:lpstr>
      <vt:lpstr>Business Intelligent Solution</vt:lpstr>
      <vt:lpstr>Business Intelligent Solution</vt:lpstr>
      <vt:lpstr>Business Intelligent Solution</vt:lpstr>
      <vt:lpstr>Business Intelligent Solution</vt:lpstr>
      <vt:lpstr>Business Intelligent Solution</vt:lpstr>
      <vt:lpstr>Business Intelligent Solution</vt:lpstr>
      <vt:lpstr>Business Intelligent Solution</vt:lpstr>
      <vt:lpstr>PowerPoint Presentation</vt:lpstr>
      <vt:lpstr>Analogy: Bake a cake and Make a Report</vt:lpstr>
      <vt:lpstr>Analogy: Bake a cake and Make a Report</vt:lpstr>
      <vt:lpstr>Analogy: Bake a cake and Make a Report</vt:lpstr>
      <vt:lpstr>Analogy: Bake a cake and Make a Report</vt:lpstr>
      <vt:lpstr>Power Query</vt:lpstr>
      <vt:lpstr>Data Model</vt:lpstr>
      <vt:lpstr>PowerPoint Presentation</vt:lpstr>
      <vt:lpstr>DAX</vt:lpstr>
      <vt:lpstr>DAX</vt:lpstr>
      <vt:lpstr>M vas DAX</vt:lpstr>
      <vt:lpstr>M vas DAX</vt:lpstr>
      <vt:lpstr>PowerPoint Presentation</vt:lpstr>
      <vt:lpstr>Power Bi  Licenses</vt:lpstr>
      <vt:lpstr>Power Bi Licenses</vt:lpstr>
      <vt:lpstr>Power Bi  Licenses</vt:lpstr>
      <vt:lpstr>Power Bi  Licenses</vt:lpstr>
      <vt:lpstr>Power Bi  Licenses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Said F. Huda</dc:creator>
  <cp:lastModifiedBy>Said Fawzy</cp:lastModifiedBy>
  <cp:revision>122</cp:revision>
  <dcterms:created xsi:type="dcterms:W3CDTF">2016-11-14T07:59:55Z</dcterms:created>
  <dcterms:modified xsi:type="dcterms:W3CDTF">2024-01-31T11:47:30Z</dcterms:modified>
</cp:coreProperties>
</file>